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8" r:id="rId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1B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1" autoAdjust="0"/>
    <p:restoredTop sz="94660"/>
  </p:normalViewPr>
  <p:slideViewPr>
    <p:cSldViewPr snapToGrid="0">
      <p:cViewPr>
        <p:scale>
          <a:sx n="75" d="100"/>
          <a:sy n="75" d="100"/>
        </p:scale>
        <p:origin x="-952" y="-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2871F183-552D-40E7-BF7B-B3D72C10203A}" type="datetimeFigureOut">
              <a:rPr lang="en-US"/>
              <a:pPr>
                <a:defRPr/>
              </a:pPr>
              <a:t>7/1/2014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8C0589B6-A5D9-4A71-BABB-151DA8B0C015}" type="slidenum">
              <a:rPr lang="en-US"/>
              <a:pPr>
                <a:defRPr/>
              </a:pPr>
              <a:t>‹#›</a:t>
            </a:fld>
            <a:endParaRPr lang="en-US"/>
          </a:p>
        </p:txBody>
      </p:sp>
    </p:spTree>
    <p:extLst>
      <p:ext uri="{BB962C8B-B14F-4D97-AF65-F5344CB8AC3E}">
        <p14:creationId xmlns:p14="http://schemas.microsoft.com/office/powerpoint/2010/main" val="290256067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18435" name="Rectangle 3"/>
          <p:cNvSpPr>
            <a:spLocks noGrp="1" noChangeArrowheads="1"/>
          </p:cNvSpPr>
          <p:nvPr>
            <p:ph type="body" idx="1"/>
          </p:nvPr>
        </p:nvSpPr>
        <p:spPr bwMode="auto">
          <a:xfrm>
            <a:off x="688975" y="4416425"/>
            <a:ext cx="5503863" cy="4181475"/>
          </a:xfrm>
          <a:noFill/>
        </p:spPr>
        <p:txBody>
          <a:bodyPr wrap="square" lIns="91427" tIns="45713" rIns="91427" bIns="45713" numCol="1" anchor="t" anchorCtr="0" compatLnSpc="1">
            <a:prstTxWarp prst="textNoShape">
              <a:avLst/>
            </a:prstTxWarp>
          </a:bodyPr>
          <a:lstStyle/>
          <a:p>
            <a:pPr>
              <a:spcBef>
                <a:spcPct val="0"/>
              </a:spcBef>
              <a:buFont typeface="Wingdings" pitchFamily="2" charset="2"/>
              <a:buNone/>
            </a:pPr>
            <a:r>
              <a:rPr lang="en-US" smtClean="0">
                <a:latin typeface="Arial" pitchFamily="34" charset="0"/>
              </a:rPr>
              <a:t>Include notes that would be helpful to the reader or someone (other than yourself) who needs to understand the details. Ideally the chart will be useful even without the author to explain the details. Also include references to published papers plus URLs to online versions if available.</a:t>
            </a:r>
          </a:p>
          <a:p>
            <a:pPr>
              <a:spcBef>
                <a:spcPct val="0"/>
              </a:spcBef>
              <a:buFont typeface="Wingdings" pitchFamily="2" charset="2"/>
              <a:buNone/>
            </a:pPr>
            <a:endParaRPr lang="en-US" smtClean="0">
              <a:latin typeface="Arial" pitchFamily="34" charset="0"/>
            </a:endParaRPr>
          </a:p>
          <a:p>
            <a:pPr>
              <a:spcBef>
                <a:spcPct val="0"/>
              </a:spcBef>
              <a:buFont typeface="Wingdings" pitchFamily="2" charset="2"/>
              <a:buNone/>
            </a:pPr>
            <a:r>
              <a:rPr lang="en-US" smtClean="0">
                <a:latin typeface="Arial" pitchFamily="34" charset="0"/>
              </a:rPr>
              <a:t>Keep in mind that somewhere or other in this chart, each of these questions should be answered:</a:t>
            </a:r>
          </a:p>
          <a:p>
            <a:pPr>
              <a:spcBef>
                <a:spcPct val="0"/>
              </a:spcBef>
              <a:buFont typeface="Wingdings" pitchFamily="2" charset="2"/>
              <a:buNone/>
            </a:pPr>
            <a:endParaRPr lang="en-US" smtClean="0">
              <a:latin typeface="Arial" pitchFamily="34" charset="0"/>
            </a:endParaRPr>
          </a:p>
          <a:p>
            <a:pPr>
              <a:spcBef>
                <a:spcPct val="0"/>
              </a:spcBef>
              <a:buFont typeface="Wingdings" pitchFamily="2" charset="2"/>
              <a:buNone/>
            </a:pPr>
            <a:r>
              <a:rPr lang="en-US" smtClean="0">
                <a:latin typeface="Arial" pitchFamily="34" charset="0"/>
              </a:rPr>
              <a:t>1. What technical challenge is being undertaken on behalf of the project</a:t>
            </a:r>
          </a:p>
          <a:p>
            <a:pPr>
              <a:spcBef>
                <a:spcPct val="0"/>
              </a:spcBef>
              <a:buFont typeface="Wingdings" pitchFamily="2" charset="2"/>
              <a:buNone/>
            </a:pPr>
            <a:r>
              <a:rPr lang="en-US" smtClean="0">
                <a:latin typeface="Arial" pitchFamily="34" charset="0"/>
              </a:rPr>
              <a:t>2. Why is it hard and what are the open problems</a:t>
            </a:r>
          </a:p>
          <a:p>
            <a:pPr>
              <a:spcBef>
                <a:spcPct val="0"/>
              </a:spcBef>
              <a:buFont typeface="Wingdings" pitchFamily="2" charset="2"/>
              <a:buNone/>
            </a:pPr>
            <a:r>
              <a:rPr lang="en-US" smtClean="0">
                <a:latin typeface="Arial" pitchFamily="34" charset="0"/>
              </a:rPr>
              <a:t>3. How has this problem been addressed in the past</a:t>
            </a:r>
          </a:p>
          <a:p>
            <a:pPr>
              <a:spcBef>
                <a:spcPct val="0"/>
              </a:spcBef>
              <a:buFont typeface="Wingdings" pitchFamily="2" charset="2"/>
              <a:buNone/>
            </a:pPr>
            <a:r>
              <a:rPr lang="en-US" smtClean="0">
                <a:latin typeface="Arial" pitchFamily="34" charset="0"/>
              </a:rPr>
              <a:t>4. What new intellectual tools are being brought to bear on the problem</a:t>
            </a:r>
          </a:p>
          <a:p>
            <a:pPr>
              <a:spcBef>
                <a:spcPct val="0"/>
              </a:spcBef>
              <a:buFont typeface="Wingdings" pitchFamily="2" charset="2"/>
              <a:buNone/>
            </a:pPr>
            <a:r>
              <a:rPr lang="en-US" smtClean="0">
                <a:latin typeface="Arial" pitchFamily="34" charset="0"/>
              </a:rPr>
              <a:t>5. What is the main intermediate achievement</a:t>
            </a:r>
          </a:p>
          <a:p>
            <a:pPr>
              <a:spcBef>
                <a:spcPct val="0"/>
              </a:spcBef>
              <a:buFont typeface="Wingdings" pitchFamily="2" charset="2"/>
              <a:buNone/>
            </a:pPr>
            <a:r>
              <a:rPr lang="en-US" smtClean="0">
                <a:latin typeface="Arial" pitchFamily="34" charset="0"/>
              </a:rPr>
              <a:t>6. How and when does this achievement align with the project roadmap (end-of-phase or end-of-project goal) </a:t>
            </a:r>
          </a:p>
          <a:p>
            <a:pPr>
              <a:spcBef>
                <a:spcPct val="0"/>
              </a:spcBef>
              <a:buFont typeface="Wingdings" pitchFamily="2" charset="2"/>
              <a:buNone/>
            </a:pPr>
            <a:r>
              <a:rPr lang="en-US" smtClean="0">
                <a:latin typeface="Arial" pitchFamily="34" charset="0"/>
              </a:rPr>
              <a:t>7. What are the even long-term objectives and consequences?</a:t>
            </a:r>
          </a:p>
          <a:p>
            <a:pPr>
              <a:spcBef>
                <a:spcPct val="0"/>
              </a:spcBef>
            </a:pPr>
            <a:endParaRPr lang="en-US" smtClean="0">
              <a:latin typeface="Arial" pitchFamily="34" charset="0"/>
            </a:endParaRPr>
          </a:p>
        </p:txBody>
      </p:sp>
    </p:spTree>
    <p:extLst>
      <p:ext uri="{BB962C8B-B14F-4D97-AF65-F5344CB8AC3E}">
        <p14:creationId xmlns:p14="http://schemas.microsoft.com/office/powerpoint/2010/main" val="3166767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3DCBEFD5-4109-4046-AEC2-A8BC7294696B}" type="datetimeFigureOut">
              <a:rPr lang="en-US"/>
              <a:pPr>
                <a:defRPr/>
              </a:pPr>
              <a:t>7/1/2014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0F1FF31-99AB-4939-B531-811AC1F5B25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9BAAB77-8890-4797-883D-6753D032397F}" type="datetimeFigureOut">
              <a:rPr lang="en-US"/>
              <a:pPr>
                <a:defRPr/>
              </a:pPr>
              <a:t>7/1/2014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15CE5E1-A1BF-4FBF-8642-F862C7D01FF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BE8F058-376A-4C91-AD7A-FC85DA3F60DA}" type="datetimeFigureOut">
              <a:rPr lang="en-US"/>
              <a:pPr>
                <a:defRPr/>
              </a:pPr>
              <a:t>7/1/2014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09A9C49-2338-4F78-91B8-827C92B5CAB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53787" y="59381"/>
            <a:ext cx="7114062" cy="570016"/>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3pPr>
              <a:defRPr>
                <a:latin typeface="Tahoma" pitchFamily="34" charset="0"/>
                <a:cs typeface="Tahoma" pitchFamily="34" charset="0"/>
              </a:defRPr>
            </a:lvl3pPr>
            <a:lvl4pPr>
              <a:defRPr>
                <a:latin typeface="Tahoma" pitchFamily="34" charset="0"/>
                <a:cs typeface="Tahoma" pitchFamily="34" charset="0"/>
              </a:defRPr>
            </a:lvl4pPr>
            <a:lvl5pPr>
              <a:defRPr>
                <a:latin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705A7B82-8EE2-43AD-8CBB-EC8DD3E960A5}" type="datetimeFigureOut">
              <a:rPr lang="en-US"/>
              <a:pPr>
                <a:defRPr/>
              </a:pPr>
              <a:t>7/1/2014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45723AE-BE4D-4E37-8DE6-B4FFCBCCFAC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6F77FC5-4654-4112-88A8-39CEAF9C58BF}" type="datetimeFigureOut">
              <a:rPr lang="en-US"/>
              <a:pPr>
                <a:defRPr/>
              </a:pPr>
              <a:t>7/1/2014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1EEBA76-9743-43BB-8805-63D8E5CC8BB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CC79F831-263E-4032-ACA5-03F335DCCCEC}" type="datetimeFigureOut">
              <a:rPr lang="en-US"/>
              <a:pPr>
                <a:defRPr/>
              </a:pPr>
              <a:t>7/1/2014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27F5BA1-79A9-4AB4-BE3F-DF69E60C248A}"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3F0AB264-6F10-491B-B5C1-A8AB50E200C1}" type="datetimeFigureOut">
              <a:rPr lang="en-US"/>
              <a:pPr>
                <a:defRPr/>
              </a:pPr>
              <a:t>7/1/2014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5790D4F-43CD-47C4-AAB4-61E614E5099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F2D12368-AF0C-49F1-906D-E34E85116656}" type="datetimeFigureOut">
              <a:rPr lang="en-US"/>
              <a:pPr>
                <a:defRPr/>
              </a:pPr>
              <a:t>7/1/2014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524C643-F222-4FBE-A472-E018518B280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BABEB2E-4B29-48BB-B582-048515DB6DFE}" type="datetimeFigureOut">
              <a:rPr lang="en-US"/>
              <a:pPr>
                <a:defRPr/>
              </a:pPr>
              <a:t>7/1/2014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0786315-0CC2-47C2-A038-4ED8B98E3F4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B7AD761-1B7C-4874-9D91-41C3691968EE}" type="datetimeFigureOut">
              <a:rPr lang="en-US"/>
              <a:pPr>
                <a:defRPr/>
              </a:pPr>
              <a:t>7/1/2014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83362E7-AA1A-4604-B6A9-6A079A64F2E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8971300-5452-4C2B-993C-F799EEC93FBD}" type="datetimeFigureOut">
              <a:rPr lang="en-US"/>
              <a:pPr>
                <a:defRPr/>
              </a:pPr>
              <a:t>7/1/2014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681845E-DD65-4E68-9324-861BE2CC6F8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1"/>
            <a:ext cx="9144000" cy="1226580"/>
          </a:xfrm>
          <a:prstGeom prst="rect">
            <a:avLst/>
          </a:prstGeom>
          <a:solidFill>
            <a:srgbClr val="991B1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645531"/>
            <a:ext cx="1828800" cy="571500"/>
          </a:xfrm>
          <a:prstGeom prst="rect">
            <a:avLst/>
          </a:prstGeom>
          <a:effectLst>
            <a:softEdge rad="50800"/>
          </a:effectLst>
        </p:spPr>
      </p:pic>
      <p:sp>
        <p:nvSpPr>
          <p:cNvPr id="1026" name="Title Placeholder 1"/>
          <p:cNvSpPr>
            <a:spLocks noGrp="1"/>
          </p:cNvSpPr>
          <p:nvPr>
            <p:ph type="title"/>
          </p:nvPr>
        </p:nvSpPr>
        <p:spPr bwMode="auto">
          <a:xfrm>
            <a:off x="676149" y="95001"/>
            <a:ext cx="8028461" cy="53439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383847D5-5E50-4431-9E09-F7404B424719}" type="datetimeFigureOut">
              <a:rPr lang="en-US"/>
              <a:pPr>
                <a:defRPr/>
              </a:pPr>
              <a:t>7/1/2014</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9BAD109C-C7E6-4B28-A18C-E7EE6F1EE90C}" type="slidenum">
              <a:rPr lang="en-US"/>
              <a:pPr>
                <a:defRPr/>
              </a:pPr>
              <a:t>‹#›</a:t>
            </a:fld>
            <a:endParaRPr lang="en-US"/>
          </a:p>
        </p:txBody>
      </p:sp>
      <p:pic>
        <p:nvPicPr>
          <p:cNvPr id="11" name="Picture 10" descr="TIC logo.jpg"/>
          <p:cNvPicPr>
            <a:picLocks noChangeAspect="1"/>
          </p:cNvPicPr>
          <p:nvPr userDrawn="1"/>
        </p:nvPicPr>
        <p:blipFill>
          <a:blip r:embed="rId14" cstate="print"/>
          <a:stretch>
            <a:fillRect/>
          </a:stretch>
        </p:blipFill>
        <p:spPr>
          <a:xfrm>
            <a:off x="7538702" y="689667"/>
            <a:ext cx="1576486" cy="489737"/>
          </a:xfrm>
          <a:prstGeom prst="rect">
            <a:avLst/>
          </a:prstGeom>
          <a:effectLst>
            <a:softEdge rad="12700"/>
          </a:effectLst>
        </p:spPr>
      </p:pic>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iming>
    <p:tnLst>
      <p:par>
        <p:cTn id="1" dur="indefinite" restart="never" nodeType="tmRoot"/>
      </p:par>
    </p:tnLst>
  </p:timing>
  <p:txStyles>
    <p:titleStyle>
      <a:lvl1pPr algn="l" rtl="0" fontAlgn="base">
        <a:lnSpc>
          <a:spcPct val="90000"/>
        </a:lnSpc>
        <a:spcBef>
          <a:spcPct val="0"/>
        </a:spcBef>
        <a:spcAft>
          <a:spcPct val="0"/>
        </a:spcAft>
        <a:defRPr sz="2800" kern="1200">
          <a:solidFill>
            <a:schemeClr val="bg1"/>
          </a:solidFill>
          <a:latin typeface="Palatino Linotype" pitchFamily="18" charset="0"/>
          <a:ea typeface="+mj-ea"/>
          <a:cs typeface="Tahoma" pitchFamily="34" charset="0"/>
        </a:defRPr>
      </a:lvl1pPr>
      <a:lvl2pPr algn="l" rtl="0" fontAlgn="base">
        <a:lnSpc>
          <a:spcPct val="90000"/>
        </a:lnSpc>
        <a:spcBef>
          <a:spcPct val="0"/>
        </a:spcBef>
        <a:spcAft>
          <a:spcPct val="0"/>
        </a:spcAft>
        <a:defRPr sz="4400">
          <a:solidFill>
            <a:schemeClr val="tx1"/>
          </a:solidFill>
          <a:latin typeface="Calibri Light"/>
        </a:defRPr>
      </a:lvl2pPr>
      <a:lvl3pPr algn="l" rtl="0" fontAlgn="base">
        <a:lnSpc>
          <a:spcPct val="90000"/>
        </a:lnSpc>
        <a:spcBef>
          <a:spcPct val="0"/>
        </a:spcBef>
        <a:spcAft>
          <a:spcPct val="0"/>
        </a:spcAft>
        <a:defRPr sz="4400">
          <a:solidFill>
            <a:schemeClr val="tx1"/>
          </a:solidFill>
          <a:latin typeface="Calibri Light"/>
        </a:defRPr>
      </a:lvl3pPr>
      <a:lvl4pPr algn="l" rtl="0" fontAlgn="base">
        <a:lnSpc>
          <a:spcPct val="90000"/>
        </a:lnSpc>
        <a:spcBef>
          <a:spcPct val="0"/>
        </a:spcBef>
        <a:spcAft>
          <a:spcPct val="0"/>
        </a:spcAft>
        <a:defRPr sz="4400">
          <a:solidFill>
            <a:schemeClr val="tx1"/>
          </a:solidFill>
          <a:latin typeface="Calibri Light"/>
        </a:defRPr>
      </a:lvl4pPr>
      <a:lvl5pPr algn="l" rtl="0" fontAlgn="base">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p:titleStyle>
    <p:bodyStyle>
      <a:lvl1pPr marL="228600" indent="-228600" algn="l" rtl="0" fontAlgn="base">
        <a:lnSpc>
          <a:spcPct val="90000"/>
        </a:lnSpc>
        <a:spcBef>
          <a:spcPts val="1000"/>
        </a:spcBef>
        <a:spcAft>
          <a:spcPct val="0"/>
        </a:spcAft>
        <a:buFont typeface="Arial" pitchFamily="34" charset="0"/>
        <a:buChar char="•"/>
        <a:defRPr sz="2800" kern="1200">
          <a:solidFill>
            <a:schemeClr val="tx1"/>
          </a:solidFill>
          <a:latin typeface="Palatino Linotype" pitchFamily="18" charset="0"/>
          <a:ea typeface="+mn-ea"/>
          <a:cs typeface="Tahoma" pitchFamily="34" charset="0"/>
        </a:defRPr>
      </a:lvl1pPr>
      <a:lvl2pPr marL="685800" indent="-228600" algn="l" rtl="0" fontAlgn="base">
        <a:lnSpc>
          <a:spcPct val="90000"/>
        </a:lnSpc>
        <a:spcBef>
          <a:spcPts val="500"/>
        </a:spcBef>
        <a:spcAft>
          <a:spcPct val="0"/>
        </a:spcAft>
        <a:buFont typeface="Arial" pitchFamily="34" charset="0"/>
        <a:buChar char="•"/>
        <a:defRPr sz="2400" kern="1200">
          <a:solidFill>
            <a:schemeClr val="tx1"/>
          </a:solidFill>
          <a:latin typeface="Palatino Linotype" pitchFamily="18" charset="0"/>
          <a:ea typeface="+mn-ea"/>
          <a:cs typeface="Tahoma" pitchFamily="34" charset="0"/>
        </a:defRPr>
      </a:lvl2pPr>
      <a:lvl3pPr marL="1143000" indent="-228600" algn="l" rtl="0" fontAlgn="base">
        <a:lnSpc>
          <a:spcPct val="90000"/>
        </a:lnSpc>
        <a:spcBef>
          <a:spcPts val="500"/>
        </a:spcBef>
        <a:spcAft>
          <a:spcPct val="0"/>
        </a:spcAft>
        <a:buFont typeface="Arial" pitchFamily="34" charset="0"/>
        <a:buChar char="•"/>
        <a:defRPr sz="2000" kern="1200">
          <a:solidFill>
            <a:schemeClr val="tx1"/>
          </a:solidFill>
          <a:latin typeface="Palatino Linotype" pitchFamily="18" charset="0"/>
          <a:ea typeface="+mn-ea"/>
          <a:cs typeface="Tahoma" pitchFamily="34" charset="0"/>
        </a:defRPr>
      </a:lvl3pPr>
      <a:lvl4pPr marL="1600200" indent="-228600" algn="l" rtl="0" fontAlgn="base">
        <a:lnSpc>
          <a:spcPct val="90000"/>
        </a:lnSpc>
        <a:spcBef>
          <a:spcPts val="500"/>
        </a:spcBef>
        <a:spcAft>
          <a:spcPct val="0"/>
        </a:spcAft>
        <a:buFont typeface="Arial" pitchFamily="34" charset="0"/>
        <a:buChar char="•"/>
        <a:defRPr kern="1200">
          <a:solidFill>
            <a:schemeClr val="tx1"/>
          </a:solidFill>
          <a:latin typeface="Palatino Linotype" pitchFamily="18" charset="0"/>
          <a:ea typeface="+mn-ea"/>
          <a:cs typeface="Tahoma" pitchFamily="34" charset="0"/>
        </a:defRPr>
      </a:lvl4pPr>
      <a:lvl5pPr marL="2057400" indent="-228600" algn="l" rtl="0" fontAlgn="base">
        <a:lnSpc>
          <a:spcPct val="90000"/>
        </a:lnSpc>
        <a:spcBef>
          <a:spcPts val="500"/>
        </a:spcBef>
        <a:spcAft>
          <a:spcPct val="0"/>
        </a:spcAft>
        <a:buFont typeface="Arial" pitchFamily="34" charset="0"/>
        <a:buChar char="•"/>
        <a:defRPr kern="1200">
          <a:solidFill>
            <a:schemeClr val="tx1"/>
          </a:solidFill>
          <a:latin typeface="Palatino Linotype" pitchFamily="18" charset="0"/>
          <a:ea typeface="+mn-ea"/>
          <a:cs typeface="Tahoma"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51" name="Group 21"/>
          <p:cNvGrpSpPr>
            <a:grpSpLocks/>
          </p:cNvGrpSpPr>
          <p:nvPr/>
        </p:nvGrpSpPr>
        <p:grpSpPr bwMode="auto">
          <a:xfrm>
            <a:off x="130176" y="1449391"/>
            <a:ext cx="6673871" cy="4279899"/>
            <a:chOff x="82" y="913"/>
            <a:chExt cx="4204" cy="2696"/>
          </a:xfrm>
        </p:grpSpPr>
        <p:sp>
          <p:nvSpPr>
            <p:cNvPr id="14359" name="Text Box 22"/>
            <p:cNvSpPr txBox="1">
              <a:spLocks noChangeArrowheads="1"/>
            </p:cNvSpPr>
            <p:nvPr/>
          </p:nvSpPr>
          <p:spPr bwMode="auto">
            <a:xfrm rot="16200000">
              <a:off x="3621" y="1447"/>
              <a:ext cx="1166" cy="97"/>
            </a:xfrm>
            <a:prstGeom prst="rect">
              <a:avLst/>
            </a:prstGeom>
            <a:noFill/>
            <a:ln w="9525">
              <a:noFill/>
              <a:miter lim="800000"/>
              <a:headEnd/>
              <a:tailEnd/>
            </a:ln>
          </p:spPr>
          <p:txBody>
            <a:bodyPr wrap="none" lIns="0" tIns="0" rIns="0" bIns="0">
              <a:spAutoFit/>
            </a:bodyPr>
            <a:lstStyle/>
            <a:p>
              <a:pPr algn="r" eaLnBrk="0" hangingPunct="0">
                <a:lnSpc>
                  <a:spcPct val="80000"/>
                </a:lnSpc>
              </a:pPr>
              <a:r>
                <a:rPr lang="en-US" sz="1200" b="1" dirty="0">
                  <a:solidFill>
                    <a:srgbClr val="0000FF"/>
                  </a:solidFill>
                  <a:latin typeface="Tahoma" pitchFamily="34" charset="0"/>
                  <a:cs typeface="Tahoma" pitchFamily="34" charset="0"/>
                </a:rPr>
                <a:t>QUANTITATIVE</a:t>
              </a:r>
              <a:r>
                <a:rPr lang="en-US" sz="1200" b="1" dirty="0">
                  <a:solidFill>
                    <a:srgbClr val="952B1D"/>
                  </a:solidFill>
                  <a:latin typeface="Tahoma" pitchFamily="34" charset="0"/>
                  <a:cs typeface="Tahoma" pitchFamily="34" charset="0"/>
                </a:rPr>
                <a:t> </a:t>
              </a:r>
              <a:r>
                <a:rPr lang="en-US" sz="1200" b="1" dirty="0">
                  <a:solidFill>
                    <a:srgbClr val="0000FF"/>
                  </a:solidFill>
                  <a:latin typeface="Tahoma" pitchFamily="34" charset="0"/>
                  <a:cs typeface="Tahoma" pitchFamily="34" charset="0"/>
                </a:rPr>
                <a:t>IMPACT</a:t>
              </a:r>
            </a:p>
          </p:txBody>
        </p:sp>
        <p:sp>
          <p:nvSpPr>
            <p:cNvPr id="14360" name="Text Box 23"/>
            <p:cNvSpPr txBox="1">
              <a:spLocks noChangeArrowheads="1"/>
            </p:cNvSpPr>
            <p:nvPr/>
          </p:nvSpPr>
          <p:spPr bwMode="auto">
            <a:xfrm rot="16200000">
              <a:off x="3838" y="3114"/>
              <a:ext cx="799" cy="97"/>
            </a:xfrm>
            <a:prstGeom prst="rect">
              <a:avLst/>
            </a:prstGeom>
            <a:noFill/>
            <a:ln w="9525">
              <a:noFill/>
              <a:miter lim="800000"/>
              <a:headEnd/>
              <a:tailEnd/>
            </a:ln>
          </p:spPr>
          <p:txBody>
            <a:bodyPr wrap="none" lIns="0" tIns="0" rIns="0" bIns="0">
              <a:spAutoFit/>
            </a:bodyPr>
            <a:lstStyle/>
            <a:p>
              <a:pPr eaLnBrk="0" hangingPunct="0">
                <a:lnSpc>
                  <a:spcPct val="80000"/>
                </a:lnSpc>
              </a:pPr>
              <a:r>
                <a:rPr lang="en-US" sz="1200" b="1" dirty="0" smtClean="0">
                  <a:solidFill>
                    <a:srgbClr val="0000FF"/>
                  </a:solidFill>
                  <a:latin typeface="Tahoma" pitchFamily="34" charset="0"/>
                  <a:cs typeface="Tahoma" pitchFamily="34" charset="0"/>
                </a:rPr>
                <a:t>PROJECT</a:t>
              </a:r>
              <a:r>
                <a:rPr lang="en-US" sz="1200" b="1" dirty="0" smtClean="0">
                  <a:solidFill>
                    <a:srgbClr val="952B1D"/>
                  </a:solidFill>
                  <a:latin typeface="Tahoma" pitchFamily="34" charset="0"/>
                  <a:cs typeface="Tahoma" pitchFamily="34" charset="0"/>
                </a:rPr>
                <a:t> </a:t>
              </a:r>
              <a:r>
                <a:rPr lang="en-US" sz="1200" b="1" dirty="0" smtClean="0">
                  <a:solidFill>
                    <a:srgbClr val="0000FF"/>
                  </a:solidFill>
                  <a:latin typeface="Tahoma" pitchFamily="34" charset="0"/>
                  <a:cs typeface="Tahoma" pitchFamily="34" charset="0"/>
                </a:rPr>
                <a:t>GOALS</a:t>
              </a:r>
              <a:endParaRPr lang="en-US" sz="1200" b="1" dirty="0">
                <a:solidFill>
                  <a:srgbClr val="0000FF"/>
                </a:solidFill>
                <a:latin typeface="Tahoma" pitchFamily="34" charset="0"/>
                <a:cs typeface="Tahoma" pitchFamily="34" charset="0"/>
              </a:endParaRPr>
            </a:p>
          </p:txBody>
        </p:sp>
        <p:sp>
          <p:nvSpPr>
            <p:cNvPr id="14361" name="Text Box 25"/>
            <p:cNvSpPr txBox="1">
              <a:spLocks noChangeArrowheads="1"/>
            </p:cNvSpPr>
            <p:nvPr/>
          </p:nvSpPr>
          <p:spPr bwMode="auto">
            <a:xfrm rot="16200000">
              <a:off x="-184" y="1410"/>
              <a:ext cx="629" cy="97"/>
            </a:xfrm>
            <a:prstGeom prst="rect">
              <a:avLst/>
            </a:prstGeom>
            <a:noFill/>
            <a:ln w="9525">
              <a:solidFill>
                <a:srgbClr val="0000FF"/>
              </a:solidFill>
              <a:miter lim="800000"/>
              <a:headEnd/>
              <a:tailEnd/>
            </a:ln>
          </p:spPr>
          <p:txBody>
            <a:bodyPr wrap="none" lIns="0" tIns="0" rIns="0" bIns="0">
              <a:spAutoFit/>
            </a:bodyPr>
            <a:lstStyle/>
            <a:p>
              <a:pPr eaLnBrk="0" hangingPunct="0">
                <a:lnSpc>
                  <a:spcPct val="80000"/>
                </a:lnSpc>
              </a:pPr>
              <a:r>
                <a:rPr lang="en-US" sz="1200" b="1" dirty="0" smtClean="0">
                  <a:solidFill>
                    <a:srgbClr val="0000FF"/>
                  </a:solidFill>
                  <a:latin typeface="Tahoma" pitchFamily="34" charset="0"/>
                  <a:cs typeface="Tahoma" pitchFamily="34" charset="0"/>
                </a:rPr>
                <a:t>STATUS</a:t>
              </a:r>
              <a:r>
                <a:rPr lang="en-US" sz="1200" b="1" dirty="0" smtClean="0">
                  <a:solidFill>
                    <a:srgbClr val="952B1D"/>
                  </a:solidFill>
                  <a:latin typeface="Tahoma" pitchFamily="34" charset="0"/>
                  <a:cs typeface="Tahoma" pitchFamily="34" charset="0"/>
                </a:rPr>
                <a:t> </a:t>
              </a:r>
              <a:r>
                <a:rPr lang="en-US" sz="1200" b="1" dirty="0">
                  <a:solidFill>
                    <a:srgbClr val="0000FF"/>
                  </a:solidFill>
                  <a:latin typeface="Tahoma" pitchFamily="34" charset="0"/>
                  <a:cs typeface="Tahoma" pitchFamily="34" charset="0"/>
                </a:rPr>
                <a:t>QUO</a:t>
              </a:r>
            </a:p>
          </p:txBody>
        </p:sp>
        <p:sp>
          <p:nvSpPr>
            <p:cNvPr id="14362" name="Text Box 26"/>
            <p:cNvSpPr txBox="1">
              <a:spLocks noChangeArrowheads="1"/>
            </p:cNvSpPr>
            <p:nvPr/>
          </p:nvSpPr>
          <p:spPr bwMode="auto">
            <a:xfrm rot="16200000">
              <a:off x="-237" y="3181"/>
              <a:ext cx="759" cy="97"/>
            </a:xfrm>
            <a:prstGeom prst="rect">
              <a:avLst/>
            </a:prstGeom>
            <a:noFill/>
            <a:ln w="9525">
              <a:noFill/>
              <a:miter lim="800000"/>
              <a:headEnd/>
              <a:tailEnd/>
            </a:ln>
          </p:spPr>
          <p:txBody>
            <a:bodyPr wrap="none" lIns="0" tIns="0" rIns="0" bIns="0">
              <a:spAutoFit/>
            </a:bodyPr>
            <a:lstStyle/>
            <a:p>
              <a:pPr eaLnBrk="0" hangingPunct="0">
                <a:lnSpc>
                  <a:spcPct val="80000"/>
                </a:lnSpc>
                <a:tabLst>
                  <a:tab pos="1827213" algn="l"/>
                </a:tabLst>
              </a:pPr>
              <a:r>
                <a:rPr lang="en-US" sz="1200" b="1" dirty="0">
                  <a:solidFill>
                    <a:srgbClr val="0000FF"/>
                  </a:solidFill>
                  <a:latin typeface="Tahoma" pitchFamily="34" charset="0"/>
                  <a:cs typeface="Tahoma" pitchFamily="34" charset="0"/>
                </a:rPr>
                <a:t>NEW INSIGHTS</a:t>
              </a:r>
            </a:p>
          </p:txBody>
        </p:sp>
      </p:grpSp>
      <p:sp>
        <p:nvSpPr>
          <p:cNvPr id="3075" name="AutoShape 3"/>
          <p:cNvSpPr>
            <a:spLocks noChangeArrowheads="1"/>
          </p:cNvSpPr>
          <p:nvPr/>
        </p:nvSpPr>
        <p:spPr bwMode="auto">
          <a:xfrm>
            <a:off x="6815138" y="1398788"/>
            <a:ext cx="2174875" cy="2601912"/>
          </a:xfrm>
          <a:prstGeom prst="roundRect">
            <a:avLst>
              <a:gd name="adj" fmla="val 11111"/>
            </a:avLst>
          </a:prstGeom>
          <a:solidFill>
            <a:srgbClr val="75DAFF">
              <a:alpha val="20000"/>
            </a:srgbClr>
          </a:solidFill>
          <a:ln w="25400">
            <a:solidFill>
              <a:schemeClr val="bg2"/>
            </a:solidFill>
            <a:round/>
            <a:headEnd/>
            <a:tailEnd/>
          </a:ln>
        </p:spPr>
        <p:txBody>
          <a:bodyPr lIns="100584" tIns="73152" rIns="64008" bIns="82296" anchor="b"/>
          <a:lstStyle/>
          <a:p>
            <a:pPr marL="122238" indent="-122238" eaLnBrk="0" hangingPunct="0">
              <a:lnSpc>
                <a:spcPct val="90000"/>
              </a:lnSpc>
              <a:spcBef>
                <a:spcPct val="35000"/>
              </a:spcBef>
              <a:defRPr/>
            </a:pPr>
            <a:r>
              <a:rPr lang="en-US" sz="1000" dirty="0" smtClean="0">
                <a:solidFill>
                  <a:srgbClr val="000000"/>
                </a:solidFill>
                <a:latin typeface="Tahoma" pitchFamily="34" charset="0"/>
                <a:cs typeface="Tahoma" pitchFamily="34" charset="0"/>
              </a:rPr>
              <a:t>Use actual numbers whenever possible</a:t>
            </a:r>
            <a:endParaRPr lang="en-US" sz="1000" dirty="0">
              <a:solidFill>
                <a:srgbClr val="000000"/>
              </a:solidFill>
              <a:latin typeface="Tahoma" pitchFamily="34" charset="0"/>
              <a:cs typeface="Tahoma" pitchFamily="34" charset="0"/>
            </a:endParaRPr>
          </a:p>
          <a:p>
            <a:pPr marL="122238" indent="-122238" eaLnBrk="0" hangingPunct="0">
              <a:lnSpc>
                <a:spcPct val="90000"/>
              </a:lnSpc>
              <a:spcBef>
                <a:spcPct val="35000"/>
              </a:spcBef>
              <a:defRPr/>
            </a:pPr>
            <a:endParaRPr lang="en-US" sz="1000" dirty="0">
              <a:solidFill>
                <a:srgbClr val="000000"/>
              </a:solidFill>
              <a:latin typeface="Tahoma" pitchFamily="34" charset="0"/>
              <a:cs typeface="Tahoma" pitchFamily="34" charset="0"/>
            </a:endParaRPr>
          </a:p>
          <a:p>
            <a:pPr marL="122238" indent="-122238" eaLnBrk="0" hangingPunct="0">
              <a:lnSpc>
                <a:spcPct val="90000"/>
              </a:lnSpc>
              <a:spcBef>
                <a:spcPct val="35000"/>
              </a:spcBef>
              <a:defRPr/>
            </a:pPr>
            <a:endParaRPr lang="en-US" sz="1000" dirty="0">
              <a:solidFill>
                <a:srgbClr val="000000"/>
              </a:solidFill>
              <a:latin typeface="Tahoma" pitchFamily="34" charset="0"/>
              <a:cs typeface="Tahoma" pitchFamily="34" charset="0"/>
            </a:endParaRPr>
          </a:p>
          <a:p>
            <a:pPr marL="122238" indent="-122238" eaLnBrk="0" hangingPunct="0">
              <a:lnSpc>
                <a:spcPct val="90000"/>
              </a:lnSpc>
              <a:spcBef>
                <a:spcPct val="35000"/>
              </a:spcBef>
              <a:defRPr/>
            </a:pPr>
            <a:endParaRPr lang="en-US" sz="1000" dirty="0">
              <a:solidFill>
                <a:srgbClr val="000000"/>
              </a:solidFill>
              <a:latin typeface="Tahoma" pitchFamily="34" charset="0"/>
              <a:cs typeface="Tahoma" pitchFamily="34" charset="0"/>
            </a:endParaRPr>
          </a:p>
          <a:p>
            <a:pPr eaLnBrk="0" hangingPunct="0">
              <a:lnSpc>
                <a:spcPct val="90000"/>
              </a:lnSpc>
              <a:spcBef>
                <a:spcPct val="35000"/>
              </a:spcBef>
              <a:defRPr/>
            </a:pPr>
            <a:r>
              <a:rPr lang="en-US" sz="1000" dirty="0">
                <a:solidFill>
                  <a:srgbClr val="000000"/>
                </a:solidFill>
                <a:latin typeface="Tahoma" pitchFamily="34" charset="0"/>
                <a:cs typeface="Tahoma" pitchFamily="34" charset="0"/>
              </a:rPr>
              <a:t>As compared to start of the art technologies and/or microbial evolution</a:t>
            </a:r>
            <a:r>
              <a:rPr kumimoji="1" lang="en-US" sz="1000" dirty="0">
                <a:solidFill>
                  <a:srgbClr val="000000"/>
                </a:solidFill>
                <a:latin typeface="Tahoma" pitchFamily="34" charset="0"/>
                <a:cs typeface="Tahoma" pitchFamily="34" charset="0"/>
              </a:rPr>
              <a:t>.</a:t>
            </a:r>
          </a:p>
        </p:txBody>
      </p:sp>
      <p:sp>
        <p:nvSpPr>
          <p:cNvPr id="14341" name="AutoShape 4"/>
          <p:cNvSpPr>
            <a:spLocks noChangeArrowheads="1"/>
          </p:cNvSpPr>
          <p:nvPr/>
        </p:nvSpPr>
        <p:spPr bwMode="auto">
          <a:xfrm>
            <a:off x="2913063" y="1398788"/>
            <a:ext cx="3549650" cy="4895134"/>
          </a:xfrm>
          <a:prstGeom prst="roundRect">
            <a:avLst>
              <a:gd name="adj" fmla="val 7963"/>
            </a:avLst>
          </a:prstGeom>
          <a:solidFill>
            <a:schemeClr val="accent5">
              <a:lumMod val="20000"/>
              <a:lumOff val="80000"/>
              <a:alpha val="25098"/>
            </a:schemeClr>
          </a:solidFill>
          <a:ln w="38100">
            <a:solidFill>
              <a:srgbClr val="4D4D4D"/>
            </a:solidFill>
            <a:round/>
            <a:headEnd/>
            <a:tailEnd/>
          </a:ln>
        </p:spPr>
        <p:txBody>
          <a:bodyPr tIns="91440" bIns="91440"/>
          <a:lstStyle/>
          <a:p>
            <a:pPr marL="114300" indent="-114300" eaLnBrk="0" hangingPunct="0">
              <a:spcBef>
                <a:spcPct val="50000"/>
              </a:spcBef>
            </a:pPr>
            <a:endParaRPr lang="en-US" sz="1200" u="sng">
              <a:solidFill>
                <a:srgbClr val="000000"/>
              </a:solidFill>
            </a:endParaRPr>
          </a:p>
        </p:txBody>
      </p:sp>
      <p:sp>
        <p:nvSpPr>
          <p:cNvPr id="3077" name="Rectangle 27"/>
          <p:cNvSpPr>
            <a:spLocks noGrp="1" noChangeArrowheads="1"/>
          </p:cNvSpPr>
          <p:nvPr>
            <p:ph type="title"/>
          </p:nvPr>
        </p:nvSpPr>
        <p:spPr>
          <a:xfrm>
            <a:off x="0" y="0"/>
            <a:ext cx="9144000" cy="1228779"/>
          </a:xfrm>
          <a:solidFill>
            <a:srgbClr val="3366FF"/>
          </a:solidFill>
        </p:spPr>
        <p:txBody>
          <a:bodyPr wrap="square" lIns="91440" rIns="91440" rtlCol="0" anchor="t" anchorCtr="0">
            <a:noAutofit/>
          </a:bodyPr>
          <a:lstStyle/>
          <a:p>
            <a:pPr algn="ctr" fontAlgn="auto">
              <a:lnSpc>
                <a:spcPct val="150000"/>
              </a:lnSpc>
              <a:spcBef>
                <a:spcPts val="0"/>
              </a:spcBef>
              <a:spcAft>
                <a:spcPts val="600"/>
              </a:spcAft>
              <a:defRPr/>
            </a:pPr>
            <a:r>
              <a:rPr lang="en-US" sz="2200" b="1" dirty="0" smtClean="0">
                <a:latin typeface="Palatino Linotype" pitchFamily="18" charset="0"/>
                <a:cs typeface="Tahoma" panose="020B0604030504040204" pitchFamily="34" charset="0"/>
              </a:rPr>
              <a:t>Title of project: Font 20 – 24 in size, kept to this single line</a:t>
            </a:r>
            <a:endParaRPr lang="en-US" sz="2200" dirty="0" smtClean="0">
              <a:latin typeface="Palatino Linotype" pitchFamily="18" charset="0"/>
              <a:cs typeface="Tahoma" panose="020B0604030504040204" pitchFamily="34" charset="0"/>
            </a:endParaRPr>
          </a:p>
        </p:txBody>
      </p:sp>
      <p:sp>
        <p:nvSpPr>
          <p:cNvPr id="3078" name="AutoShape 6"/>
          <p:cNvSpPr>
            <a:spLocks noChangeArrowheads="1"/>
          </p:cNvSpPr>
          <p:nvPr/>
        </p:nvSpPr>
        <p:spPr bwMode="auto">
          <a:xfrm>
            <a:off x="336550" y="3849688"/>
            <a:ext cx="2395538" cy="2325687"/>
          </a:xfrm>
          <a:prstGeom prst="roundRect">
            <a:avLst>
              <a:gd name="adj" fmla="val 11111"/>
            </a:avLst>
          </a:prstGeom>
          <a:solidFill>
            <a:schemeClr val="accent5">
              <a:lumMod val="60000"/>
              <a:lumOff val="40000"/>
              <a:alpha val="20000"/>
            </a:schemeClr>
          </a:solidFill>
          <a:ln w="25400">
            <a:solidFill>
              <a:schemeClr val="bg2"/>
            </a:solidFill>
            <a:round/>
            <a:headEnd/>
            <a:tailEnd/>
          </a:ln>
        </p:spPr>
        <p:txBody>
          <a:bodyPr lIns="100584" tIns="73152" rIns="64008" bIns="82296" anchor="b"/>
          <a:lstStyle/>
          <a:p>
            <a:pPr marL="122238" indent="-122238" eaLnBrk="0" hangingPunct="0">
              <a:lnSpc>
                <a:spcPct val="90000"/>
              </a:lnSpc>
              <a:spcBef>
                <a:spcPct val="35000"/>
              </a:spcBef>
              <a:defRPr/>
            </a:pPr>
            <a:endParaRPr lang="en-US" sz="1200" dirty="0">
              <a:solidFill>
                <a:srgbClr val="000000"/>
              </a:solidFill>
              <a:latin typeface="+mn-lt"/>
            </a:endParaRPr>
          </a:p>
          <a:p>
            <a:pPr marL="122238" indent="-122238" eaLnBrk="0" hangingPunct="0">
              <a:lnSpc>
                <a:spcPct val="90000"/>
              </a:lnSpc>
              <a:spcBef>
                <a:spcPct val="35000"/>
              </a:spcBef>
              <a:defRPr/>
            </a:pPr>
            <a:endParaRPr lang="en-US" sz="1200" dirty="0">
              <a:solidFill>
                <a:srgbClr val="000000"/>
              </a:solidFill>
              <a:latin typeface="+mn-lt"/>
            </a:endParaRPr>
          </a:p>
          <a:p>
            <a:pPr marL="122238" indent="-122238" eaLnBrk="0" hangingPunct="0">
              <a:lnSpc>
                <a:spcPct val="90000"/>
              </a:lnSpc>
              <a:spcBef>
                <a:spcPct val="35000"/>
              </a:spcBef>
              <a:defRPr/>
            </a:pPr>
            <a:endParaRPr lang="en-US" sz="1200" dirty="0">
              <a:solidFill>
                <a:srgbClr val="000000"/>
              </a:solidFill>
              <a:latin typeface="+mn-lt"/>
            </a:endParaRPr>
          </a:p>
          <a:p>
            <a:pPr marL="122238" indent="-122238" eaLnBrk="0" hangingPunct="0">
              <a:lnSpc>
                <a:spcPct val="90000"/>
              </a:lnSpc>
              <a:spcBef>
                <a:spcPct val="35000"/>
              </a:spcBef>
              <a:defRPr/>
            </a:pPr>
            <a:endParaRPr lang="en-US" sz="1200" dirty="0">
              <a:solidFill>
                <a:srgbClr val="000000"/>
              </a:solidFill>
              <a:latin typeface="+mn-lt"/>
            </a:endParaRPr>
          </a:p>
          <a:p>
            <a:pPr marL="122238" indent="-122238" eaLnBrk="0" hangingPunct="0">
              <a:lnSpc>
                <a:spcPct val="90000"/>
              </a:lnSpc>
              <a:spcBef>
                <a:spcPct val="35000"/>
              </a:spcBef>
              <a:defRPr/>
            </a:pPr>
            <a:endParaRPr lang="en-US" sz="1200" dirty="0">
              <a:solidFill>
                <a:srgbClr val="000000"/>
              </a:solidFill>
              <a:latin typeface="+mn-lt"/>
            </a:endParaRPr>
          </a:p>
          <a:p>
            <a:pPr eaLnBrk="0" hangingPunct="0">
              <a:lnSpc>
                <a:spcPct val="90000"/>
              </a:lnSpc>
              <a:spcBef>
                <a:spcPct val="35000"/>
              </a:spcBef>
              <a:defRPr/>
            </a:pPr>
            <a:r>
              <a:rPr lang="en-US" sz="1000" b="1" dirty="0">
                <a:solidFill>
                  <a:srgbClr val="000000"/>
                </a:solidFill>
                <a:latin typeface="Tahoma" pitchFamily="34" charset="0"/>
                <a:cs typeface="Tahoma" pitchFamily="34" charset="0"/>
              </a:rPr>
              <a:t>First key insight.</a:t>
            </a:r>
            <a:r>
              <a:rPr lang="en-US" sz="1000" dirty="0">
                <a:solidFill>
                  <a:srgbClr val="000000"/>
                </a:solidFill>
                <a:latin typeface="Tahoma" pitchFamily="34" charset="0"/>
                <a:cs typeface="Tahoma" pitchFamily="34" charset="0"/>
              </a:rPr>
              <a:t> Add more text as necessary. </a:t>
            </a:r>
          </a:p>
          <a:p>
            <a:pPr eaLnBrk="0" hangingPunct="0">
              <a:lnSpc>
                <a:spcPct val="90000"/>
              </a:lnSpc>
              <a:spcBef>
                <a:spcPct val="35000"/>
              </a:spcBef>
              <a:defRPr/>
            </a:pPr>
            <a:r>
              <a:rPr lang="en-US" sz="1000" b="1" dirty="0">
                <a:solidFill>
                  <a:srgbClr val="000000"/>
                </a:solidFill>
                <a:latin typeface="Tahoma" pitchFamily="34" charset="0"/>
                <a:cs typeface="Tahoma" pitchFamily="34" charset="0"/>
              </a:rPr>
              <a:t>Second key insight.</a:t>
            </a:r>
            <a:r>
              <a:rPr lang="en-US" sz="1000" dirty="0">
                <a:solidFill>
                  <a:srgbClr val="000000"/>
                </a:solidFill>
                <a:latin typeface="Tahoma" pitchFamily="34" charset="0"/>
                <a:cs typeface="Tahoma" pitchFamily="34" charset="0"/>
              </a:rPr>
              <a:t> Add more text as necessary. </a:t>
            </a:r>
          </a:p>
          <a:p>
            <a:pPr marL="122238" indent="-122238" eaLnBrk="0" hangingPunct="0">
              <a:lnSpc>
                <a:spcPct val="90000"/>
              </a:lnSpc>
              <a:spcBef>
                <a:spcPct val="35000"/>
              </a:spcBef>
              <a:defRPr/>
            </a:pPr>
            <a:r>
              <a:rPr kumimoji="1" lang="en-US" sz="1000" dirty="0">
                <a:solidFill>
                  <a:srgbClr val="000000"/>
                </a:solidFill>
                <a:latin typeface="Tahoma" pitchFamily="34" charset="0"/>
                <a:cs typeface="Tahoma" pitchFamily="34" charset="0"/>
              </a:rPr>
              <a:t>•	Describe Novelty as compared to state of the Art</a:t>
            </a:r>
          </a:p>
        </p:txBody>
      </p:sp>
      <p:sp>
        <p:nvSpPr>
          <p:cNvPr id="14344" name="Text Box 7"/>
          <p:cNvSpPr txBox="1">
            <a:spLocks noChangeArrowheads="1"/>
          </p:cNvSpPr>
          <p:nvPr/>
        </p:nvSpPr>
        <p:spPr bwMode="auto">
          <a:xfrm>
            <a:off x="401638" y="6373813"/>
            <a:ext cx="8359775" cy="331787"/>
          </a:xfrm>
          <a:prstGeom prst="rect">
            <a:avLst/>
          </a:prstGeom>
          <a:solidFill>
            <a:schemeClr val="accent5">
              <a:lumMod val="40000"/>
              <a:lumOff val="60000"/>
            </a:schemeClr>
          </a:solidFill>
          <a:ln w="31750" algn="ctr">
            <a:solidFill>
              <a:srgbClr val="333333"/>
            </a:solidFill>
            <a:miter lim="800000"/>
            <a:headEnd/>
            <a:tailEnd/>
          </a:ln>
        </p:spPr>
        <p:txBody>
          <a:bodyPr lIns="274320" tIns="100584" rIns="274320" bIns="73152" anchor="b" anchorCtr="1">
            <a:spAutoFit/>
          </a:bodyPr>
          <a:lstStyle/>
          <a:p>
            <a:pPr algn="ctr">
              <a:lnSpc>
                <a:spcPct val="85000"/>
              </a:lnSpc>
            </a:pPr>
            <a:r>
              <a:rPr lang="en-US" sz="1200" b="1" dirty="0" smtClean="0">
                <a:solidFill>
                  <a:srgbClr val="000000"/>
                </a:solidFill>
                <a:latin typeface="Tahoma" pitchFamily="34" charset="0"/>
                <a:cs typeface="Tahoma" pitchFamily="34" charset="0"/>
              </a:rPr>
              <a:t>A Sentence Why It Is Important/Useful – Color of this band and band on top depend on sub-group</a:t>
            </a:r>
            <a:endParaRPr lang="en-US" sz="1200" b="1" dirty="0">
              <a:solidFill>
                <a:srgbClr val="000000"/>
              </a:solidFill>
              <a:latin typeface="Tahoma" pitchFamily="34" charset="0"/>
              <a:cs typeface="Tahoma" pitchFamily="34" charset="0"/>
            </a:endParaRPr>
          </a:p>
        </p:txBody>
      </p:sp>
      <p:sp>
        <p:nvSpPr>
          <p:cNvPr id="14345" name="Rectangle 8"/>
          <p:cNvSpPr>
            <a:spLocks noChangeArrowheads="1"/>
          </p:cNvSpPr>
          <p:nvPr/>
        </p:nvSpPr>
        <p:spPr bwMode="auto">
          <a:xfrm>
            <a:off x="3035300" y="1492325"/>
            <a:ext cx="3355975" cy="2918491"/>
          </a:xfrm>
          <a:prstGeom prst="rect">
            <a:avLst/>
          </a:prstGeom>
          <a:noFill/>
          <a:ln w="19050">
            <a:noFill/>
            <a:prstDash val="sysDot"/>
            <a:miter lim="800000"/>
            <a:headEnd/>
            <a:tailEnd/>
          </a:ln>
        </p:spPr>
        <p:txBody>
          <a:bodyPr lIns="0" tIns="0" rIns="0" bIns="0">
            <a:spAutoFit/>
          </a:bodyPr>
          <a:lstStyle/>
          <a:p>
            <a:pPr marL="114300" indent="-114300" eaLnBrk="0" hangingPunct="0">
              <a:lnSpc>
                <a:spcPct val="90000"/>
              </a:lnSpc>
              <a:spcBef>
                <a:spcPct val="35000"/>
              </a:spcBef>
              <a:tabLst>
                <a:tab pos="119063" algn="l"/>
              </a:tabLst>
            </a:pPr>
            <a:r>
              <a:rPr lang="en-US" sz="1200" b="1" dirty="0" smtClean="0">
                <a:solidFill>
                  <a:srgbClr val="000000"/>
                </a:solidFill>
                <a:latin typeface="Tahoma" pitchFamily="34" charset="0"/>
                <a:cs typeface="Tahoma" pitchFamily="34" charset="0"/>
              </a:rPr>
              <a:t>MAIN ACHIEVEMENT:</a:t>
            </a:r>
          </a:p>
          <a:p>
            <a:pPr marL="114300" indent="-114300" eaLnBrk="0" hangingPunct="0">
              <a:lnSpc>
                <a:spcPct val="90000"/>
              </a:lnSpc>
              <a:spcBef>
                <a:spcPct val="35000"/>
              </a:spcBef>
              <a:buFont typeface="Arial" pitchFamily="34" charset="0"/>
              <a:buChar char="•"/>
              <a:tabLst>
                <a:tab pos="119063" algn="l"/>
              </a:tabLst>
            </a:pPr>
            <a:r>
              <a:rPr lang="en-US" sz="1000" dirty="0" smtClean="0">
                <a:solidFill>
                  <a:srgbClr val="000000"/>
                </a:solidFill>
                <a:latin typeface="Tahoma" pitchFamily="34" charset="0"/>
                <a:cs typeface="Tahoma" pitchFamily="34" charset="0"/>
              </a:rPr>
              <a:t>Placeholder explanatory text. Replace with text and diagrams as necessary.</a:t>
            </a:r>
          </a:p>
          <a:p>
            <a:pPr marL="114300" indent="-114300" eaLnBrk="0" hangingPunct="0">
              <a:lnSpc>
                <a:spcPct val="90000"/>
              </a:lnSpc>
              <a:spcBef>
                <a:spcPct val="35000"/>
              </a:spcBef>
              <a:buFont typeface="Arial" pitchFamily="34" charset="0"/>
              <a:buChar char="•"/>
              <a:tabLst>
                <a:tab pos="119063" algn="l"/>
              </a:tabLst>
            </a:pPr>
            <a:endParaRPr lang="en-US" sz="1000" b="1" dirty="0" smtClean="0">
              <a:solidFill>
                <a:srgbClr val="000000"/>
              </a:solidFill>
              <a:cs typeface="Tahoma" pitchFamily="34" charset="0"/>
            </a:endParaRPr>
          </a:p>
          <a:p>
            <a:pPr marL="114300" indent="-114300" eaLnBrk="0" hangingPunct="0">
              <a:lnSpc>
                <a:spcPct val="90000"/>
              </a:lnSpc>
              <a:spcBef>
                <a:spcPct val="35000"/>
              </a:spcBef>
              <a:tabLst>
                <a:tab pos="119063" algn="l"/>
              </a:tabLst>
            </a:pPr>
            <a:r>
              <a:rPr lang="en-US" sz="1200" b="1" dirty="0" smtClean="0">
                <a:solidFill>
                  <a:srgbClr val="000000"/>
                </a:solidFill>
                <a:latin typeface="Tahoma" pitchFamily="34" charset="0"/>
                <a:cs typeface="Tahoma" pitchFamily="34" charset="0"/>
              </a:rPr>
              <a:t> HOW IT WORKS: </a:t>
            </a:r>
          </a:p>
          <a:p>
            <a:pPr marL="114300" indent="-114300" eaLnBrk="0" hangingPunct="0">
              <a:lnSpc>
                <a:spcPct val="90000"/>
              </a:lnSpc>
              <a:spcBef>
                <a:spcPct val="35000"/>
              </a:spcBef>
              <a:buFont typeface="Arial" pitchFamily="34" charset="0"/>
              <a:buChar char="•"/>
              <a:tabLst>
                <a:tab pos="119063" algn="l"/>
              </a:tabLst>
            </a:pPr>
            <a:r>
              <a:rPr lang="en-US" sz="1000" dirty="0" smtClean="0">
                <a:solidFill>
                  <a:srgbClr val="000000"/>
                </a:solidFill>
                <a:latin typeface="Tahoma" pitchFamily="34" charset="0"/>
                <a:cs typeface="Tahoma" pitchFamily="34" charset="0"/>
              </a:rPr>
              <a:t>Placeholder explanatory text paragraph. Replace with text and diagrams as necessary.</a:t>
            </a:r>
          </a:p>
          <a:p>
            <a:pPr marL="114300" indent="-114300" eaLnBrk="0" hangingPunct="0">
              <a:lnSpc>
                <a:spcPct val="90000"/>
              </a:lnSpc>
              <a:spcBef>
                <a:spcPct val="35000"/>
              </a:spcBef>
              <a:buFont typeface="Arial" pitchFamily="34" charset="0"/>
              <a:buChar char="•"/>
              <a:tabLst>
                <a:tab pos="119063" algn="l"/>
              </a:tabLst>
            </a:pPr>
            <a:r>
              <a:rPr lang="en-US" sz="1000" dirty="0" smtClean="0">
                <a:solidFill>
                  <a:srgbClr val="000000"/>
                </a:solidFill>
                <a:latin typeface="Tahoma" pitchFamily="34" charset="0"/>
                <a:cs typeface="Tahoma" pitchFamily="34" charset="0"/>
              </a:rPr>
              <a:t>Technical capability showing improvements over state of the art.</a:t>
            </a:r>
          </a:p>
          <a:p>
            <a:pPr marL="114300" indent="-114300" eaLnBrk="0" hangingPunct="0">
              <a:lnSpc>
                <a:spcPct val="90000"/>
              </a:lnSpc>
              <a:spcBef>
                <a:spcPct val="35000"/>
              </a:spcBef>
              <a:buFont typeface="Arial" pitchFamily="34" charset="0"/>
              <a:buChar char="•"/>
              <a:tabLst>
                <a:tab pos="119063" algn="l"/>
              </a:tabLst>
            </a:pPr>
            <a:r>
              <a:rPr lang="en-US" sz="1000" dirty="0" smtClean="0">
                <a:solidFill>
                  <a:srgbClr val="000000"/>
                </a:solidFill>
                <a:latin typeface="Tahoma" pitchFamily="34" charset="0"/>
                <a:cs typeface="Tahoma" pitchFamily="34" charset="0"/>
              </a:rPr>
              <a:t>Address how strategy may reduce or eliminate pathogen’s ability to acquire resistance.</a:t>
            </a:r>
          </a:p>
          <a:p>
            <a:pPr marL="114300" indent="-114300" eaLnBrk="0" hangingPunct="0">
              <a:lnSpc>
                <a:spcPct val="90000"/>
              </a:lnSpc>
              <a:spcBef>
                <a:spcPct val="35000"/>
              </a:spcBef>
              <a:buFont typeface="Arial" pitchFamily="34" charset="0"/>
              <a:buChar char="•"/>
              <a:tabLst>
                <a:tab pos="119063" algn="l"/>
              </a:tabLst>
            </a:pPr>
            <a:endParaRPr lang="en-US" sz="1100" dirty="0" smtClean="0">
              <a:solidFill>
                <a:srgbClr val="000000"/>
              </a:solidFill>
            </a:endParaRPr>
          </a:p>
          <a:p>
            <a:pPr marL="114300" indent="-114300" eaLnBrk="0" hangingPunct="0">
              <a:lnSpc>
                <a:spcPct val="90000"/>
              </a:lnSpc>
              <a:spcBef>
                <a:spcPct val="35000"/>
              </a:spcBef>
              <a:tabLst>
                <a:tab pos="119063" algn="l"/>
              </a:tabLst>
            </a:pPr>
            <a:r>
              <a:rPr lang="en-US" sz="1200" b="1" dirty="0" smtClean="0">
                <a:solidFill>
                  <a:srgbClr val="000000"/>
                </a:solidFill>
                <a:latin typeface="Tahoma" pitchFamily="34" charset="0"/>
                <a:cs typeface="Tahoma" pitchFamily="34" charset="0"/>
              </a:rPr>
              <a:t>ASSUMPTIONS AND LIMITATIONS</a:t>
            </a:r>
            <a:r>
              <a:rPr lang="en-US" sz="1200" b="1" dirty="0" smtClean="0">
                <a:solidFill>
                  <a:srgbClr val="000000"/>
                </a:solidFill>
              </a:rPr>
              <a:t>:</a:t>
            </a:r>
          </a:p>
          <a:p>
            <a:pPr marL="114300" indent="-114300" eaLnBrk="0" hangingPunct="0">
              <a:lnSpc>
                <a:spcPct val="90000"/>
              </a:lnSpc>
              <a:spcBef>
                <a:spcPct val="35000"/>
              </a:spcBef>
              <a:buFontTx/>
              <a:buChar char="•"/>
              <a:tabLst>
                <a:tab pos="119063" algn="l"/>
              </a:tabLst>
            </a:pPr>
            <a:r>
              <a:rPr lang="en-US" sz="1000" dirty="0" smtClean="0">
                <a:solidFill>
                  <a:srgbClr val="000000"/>
                </a:solidFill>
                <a:latin typeface="Tahoma" pitchFamily="34" charset="0"/>
                <a:cs typeface="Tahoma" pitchFamily="34" charset="0"/>
              </a:rPr>
              <a:t>Assumptions.	</a:t>
            </a:r>
          </a:p>
          <a:p>
            <a:pPr marL="114300" indent="-114300" eaLnBrk="0" hangingPunct="0">
              <a:lnSpc>
                <a:spcPct val="90000"/>
              </a:lnSpc>
              <a:spcBef>
                <a:spcPct val="35000"/>
              </a:spcBef>
              <a:buFontTx/>
              <a:buChar char="•"/>
              <a:tabLst>
                <a:tab pos="119063" algn="l"/>
              </a:tabLst>
            </a:pPr>
            <a:r>
              <a:rPr lang="en-US" sz="1000" dirty="0" smtClean="0">
                <a:solidFill>
                  <a:srgbClr val="000000"/>
                </a:solidFill>
                <a:latin typeface="Tahoma" pitchFamily="34" charset="0"/>
                <a:cs typeface="Tahoma" pitchFamily="34" charset="0"/>
              </a:rPr>
              <a:t>Limitation(s).</a:t>
            </a:r>
          </a:p>
          <a:p>
            <a:pPr marL="114300" indent="-114300" eaLnBrk="0" hangingPunct="0">
              <a:lnSpc>
                <a:spcPct val="90000"/>
              </a:lnSpc>
              <a:spcBef>
                <a:spcPct val="35000"/>
              </a:spcBef>
              <a:buFontTx/>
              <a:buChar char="•"/>
              <a:tabLst>
                <a:tab pos="119063" algn="l"/>
              </a:tabLst>
            </a:pPr>
            <a:r>
              <a:rPr lang="en-US" sz="1000" dirty="0" smtClean="0">
                <a:solidFill>
                  <a:srgbClr val="000000"/>
                </a:solidFill>
                <a:latin typeface="Tahoma" pitchFamily="34" charset="0"/>
                <a:cs typeface="Tahoma" pitchFamily="34" charset="0"/>
              </a:rPr>
              <a:t>Comment on how FDA may evaluate approach? </a:t>
            </a:r>
            <a:endParaRPr lang="en-US" sz="1000" dirty="0">
              <a:solidFill>
                <a:srgbClr val="000000"/>
              </a:solidFill>
              <a:latin typeface="Tahoma" pitchFamily="34" charset="0"/>
              <a:cs typeface="Tahoma" pitchFamily="34" charset="0"/>
            </a:endParaRPr>
          </a:p>
        </p:txBody>
      </p:sp>
      <p:sp>
        <p:nvSpPr>
          <p:cNvPr id="14346" name="AutoShape 10"/>
          <p:cNvSpPr>
            <a:spLocks noChangeAspect="1" noChangeArrowheads="1"/>
          </p:cNvSpPr>
          <p:nvPr/>
        </p:nvSpPr>
        <p:spPr bwMode="auto">
          <a:xfrm rot="16200000">
            <a:off x="6342857" y="3507781"/>
            <a:ext cx="615950" cy="363537"/>
          </a:xfrm>
          <a:prstGeom prst="downArrow">
            <a:avLst>
              <a:gd name="adj1" fmla="val 53611"/>
              <a:gd name="adj2" fmla="val 53773"/>
            </a:avLst>
          </a:prstGeom>
          <a:solidFill>
            <a:srgbClr val="3366FF"/>
          </a:solidFill>
          <a:ln w="12700">
            <a:solidFill>
              <a:srgbClr val="4D4D4D"/>
            </a:solidFill>
            <a:miter lim="800000"/>
            <a:headEnd/>
            <a:tailEnd/>
          </a:ln>
        </p:spPr>
        <p:txBody>
          <a:bodyPr vert="eaVert" wrap="none" anchor="ctr"/>
          <a:lstStyle/>
          <a:p>
            <a:pPr algn="ctr"/>
            <a:endParaRPr lang="en-US" sz="700" b="1">
              <a:solidFill>
                <a:srgbClr val="952B1D"/>
              </a:solidFill>
              <a:latin typeface="Century Gothic" pitchFamily="34" charset="0"/>
            </a:endParaRPr>
          </a:p>
        </p:txBody>
      </p:sp>
      <p:grpSp>
        <p:nvGrpSpPr>
          <p:cNvPr id="14347" name="Group 11"/>
          <p:cNvGrpSpPr>
            <a:grpSpLocks/>
          </p:cNvGrpSpPr>
          <p:nvPr/>
        </p:nvGrpSpPr>
        <p:grpSpPr bwMode="auto">
          <a:xfrm>
            <a:off x="325438" y="3275013"/>
            <a:ext cx="2303462" cy="527050"/>
            <a:chOff x="198" y="2502"/>
            <a:chExt cx="1451" cy="332"/>
          </a:xfrm>
          <a:noFill/>
        </p:grpSpPr>
        <p:sp>
          <p:nvSpPr>
            <p:cNvPr id="14363" name="AutoShape 12"/>
            <p:cNvSpPr>
              <a:spLocks noChangeAspect="1" noChangeArrowheads="1"/>
            </p:cNvSpPr>
            <p:nvPr/>
          </p:nvSpPr>
          <p:spPr bwMode="auto">
            <a:xfrm>
              <a:off x="735" y="2605"/>
              <a:ext cx="388" cy="229"/>
            </a:xfrm>
            <a:prstGeom prst="downArrow">
              <a:avLst>
                <a:gd name="adj1" fmla="val 53611"/>
                <a:gd name="adj2" fmla="val 53773"/>
              </a:avLst>
            </a:prstGeom>
            <a:solidFill>
              <a:srgbClr val="3366FF"/>
            </a:solidFill>
            <a:ln w="25400">
              <a:solidFill>
                <a:schemeClr val="accent2"/>
              </a:solidFill>
              <a:miter lim="800000"/>
              <a:headEnd/>
              <a:tailEnd/>
            </a:ln>
          </p:spPr>
          <p:txBody>
            <a:bodyPr wrap="none" anchor="ctr"/>
            <a:lstStyle/>
            <a:p>
              <a:pPr algn="ctr"/>
              <a:endParaRPr lang="en-US" sz="700" b="1">
                <a:solidFill>
                  <a:srgbClr val="952B1D"/>
                </a:solidFill>
                <a:latin typeface="Century Gothic" pitchFamily="34" charset="0"/>
              </a:endParaRPr>
            </a:p>
          </p:txBody>
        </p:sp>
        <p:sp>
          <p:nvSpPr>
            <p:cNvPr id="14364" name="AutoShape 13"/>
            <p:cNvSpPr>
              <a:spLocks/>
            </p:cNvSpPr>
            <p:nvPr/>
          </p:nvSpPr>
          <p:spPr bwMode="auto">
            <a:xfrm rot="5400000">
              <a:off x="871" y="1829"/>
              <a:ext cx="105" cy="1451"/>
            </a:xfrm>
            <a:prstGeom prst="rightBracket">
              <a:avLst>
                <a:gd name="adj" fmla="val 115159"/>
              </a:avLst>
            </a:prstGeom>
            <a:grpFill/>
            <a:ln w="25400">
              <a:solidFill>
                <a:schemeClr val="accent2"/>
              </a:solidFill>
              <a:round/>
              <a:headEnd/>
              <a:tailEnd/>
            </a:ln>
          </p:spPr>
          <p:txBody>
            <a:bodyPr anchor="ctr">
              <a:spAutoFit/>
            </a:bodyPr>
            <a:lstStyle/>
            <a:p>
              <a:pPr eaLnBrk="0" hangingPunct="0">
                <a:spcBef>
                  <a:spcPct val="50000"/>
                </a:spcBef>
              </a:pPr>
              <a:endParaRPr lang="en-US" sz="2400">
                <a:solidFill>
                  <a:srgbClr val="000000"/>
                </a:solidFill>
                <a:latin typeface="Helvetica" pitchFamily="34" charset="0"/>
              </a:endParaRPr>
            </a:p>
          </p:txBody>
        </p:sp>
      </p:grpSp>
      <p:sp>
        <p:nvSpPr>
          <p:cNvPr id="14348" name="Rectangle 18"/>
          <p:cNvSpPr>
            <a:spLocks noChangeArrowheads="1"/>
          </p:cNvSpPr>
          <p:nvPr/>
        </p:nvSpPr>
        <p:spPr bwMode="auto">
          <a:xfrm>
            <a:off x="392113" y="3919538"/>
            <a:ext cx="2208212" cy="569387"/>
          </a:xfrm>
          <a:prstGeom prst="rect">
            <a:avLst/>
          </a:prstGeom>
          <a:noFill/>
          <a:ln w="9525">
            <a:noFill/>
            <a:miter lim="800000"/>
            <a:headEnd/>
            <a:tailEnd/>
          </a:ln>
        </p:spPr>
        <p:txBody>
          <a:bodyPr rIns="45720">
            <a:spAutoFit/>
          </a:bodyPr>
          <a:lstStyle/>
          <a:p>
            <a:pPr eaLnBrk="0" hangingPunct="0">
              <a:lnSpc>
                <a:spcPct val="90000"/>
              </a:lnSpc>
              <a:spcBef>
                <a:spcPct val="40000"/>
              </a:spcBef>
            </a:pPr>
            <a:r>
              <a:rPr lang="en-US" sz="1000" b="1" i="1" dirty="0" smtClean="0">
                <a:solidFill>
                  <a:srgbClr val="000000"/>
                </a:solidFill>
                <a:latin typeface="Tahoma" pitchFamily="34" charset="0"/>
                <a:cs typeface="Tahoma" pitchFamily="34" charset="0"/>
              </a:rPr>
              <a:t>What are the key </a:t>
            </a:r>
            <a:br>
              <a:rPr lang="en-US" sz="1000" b="1" i="1" dirty="0" smtClean="0">
                <a:solidFill>
                  <a:srgbClr val="000000"/>
                </a:solidFill>
                <a:latin typeface="Tahoma" pitchFamily="34" charset="0"/>
                <a:cs typeface="Tahoma" pitchFamily="34" charset="0"/>
              </a:rPr>
            </a:br>
            <a:r>
              <a:rPr lang="en-US" sz="1000" b="1" i="1" dirty="0" smtClean="0">
                <a:solidFill>
                  <a:srgbClr val="000000"/>
                </a:solidFill>
                <a:latin typeface="Tahoma" pitchFamily="34" charset="0"/>
                <a:cs typeface="Tahoma" pitchFamily="34" charset="0"/>
              </a:rPr>
              <a:t>new insights? </a:t>
            </a:r>
          </a:p>
          <a:p>
            <a:pPr eaLnBrk="0" hangingPunct="0">
              <a:lnSpc>
                <a:spcPct val="90000"/>
              </a:lnSpc>
              <a:spcBef>
                <a:spcPct val="40000"/>
              </a:spcBef>
            </a:pPr>
            <a:r>
              <a:rPr lang="en-US" sz="1000" dirty="0" smtClean="0">
                <a:solidFill>
                  <a:srgbClr val="000000"/>
                </a:solidFill>
                <a:latin typeface="Tahoma" pitchFamily="34" charset="0"/>
                <a:cs typeface="Tahoma" pitchFamily="34" charset="0"/>
              </a:rPr>
              <a:t>(INSERT DIAGRAM(S))</a:t>
            </a:r>
            <a:endParaRPr lang="en-US" sz="1000" dirty="0">
              <a:solidFill>
                <a:srgbClr val="000000"/>
              </a:solidFill>
              <a:latin typeface="Tahoma" pitchFamily="34" charset="0"/>
              <a:cs typeface="Tahoma" pitchFamily="34" charset="0"/>
            </a:endParaRPr>
          </a:p>
        </p:txBody>
      </p:sp>
      <p:sp>
        <p:nvSpPr>
          <p:cNvPr id="14349" name="Rectangle 19"/>
          <p:cNvSpPr>
            <a:spLocks noChangeArrowheads="1"/>
          </p:cNvSpPr>
          <p:nvPr/>
        </p:nvSpPr>
        <p:spPr bwMode="auto">
          <a:xfrm>
            <a:off x="6895913" y="1461525"/>
            <a:ext cx="2176462" cy="1026435"/>
          </a:xfrm>
          <a:prstGeom prst="rect">
            <a:avLst/>
          </a:prstGeom>
          <a:noFill/>
          <a:ln w="9525">
            <a:noFill/>
            <a:miter lim="800000"/>
            <a:headEnd/>
            <a:tailEnd/>
          </a:ln>
        </p:spPr>
        <p:txBody>
          <a:bodyPr rIns="45720">
            <a:spAutoFit/>
          </a:bodyPr>
          <a:lstStyle/>
          <a:p>
            <a:pPr eaLnBrk="0" hangingPunct="0">
              <a:lnSpc>
                <a:spcPct val="90000"/>
              </a:lnSpc>
              <a:spcBef>
                <a:spcPct val="40000"/>
              </a:spcBef>
            </a:pPr>
            <a:r>
              <a:rPr lang="en-US" sz="1000" b="1" i="1" dirty="0" smtClean="0">
                <a:solidFill>
                  <a:srgbClr val="000000"/>
                </a:solidFill>
                <a:latin typeface="Tahoma" pitchFamily="34" charset="0"/>
                <a:cs typeface="Tahoma" pitchFamily="34" charset="0"/>
              </a:rPr>
              <a:t>CHARACTERIZE THE QUANTITATIVE IMPACT </a:t>
            </a:r>
          </a:p>
          <a:p>
            <a:pPr eaLnBrk="0" hangingPunct="0">
              <a:lnSpc>
                <a:spcPct val="90000"/>
              </a:lnSpc>
              <a:spcBef>
                <a:spcPct val="40000"/>
              </a:spcBef>
            </a:pPr>
            <a:r>
              <a:rPr lang="en-US" sz="1000" b="1" dirty="0" smtClean="0">
                <a:solidFill>
                  <a:srgbClr val="000000"/>
                </a:solidFill>
                <a:latin typeface="Tahoma" pitchFamily="34" charset="0"/>
                <a:cs typeface="Tahoma" pitchFamily="34" charset="0"/>
              </a:rPr>
              <a:t>(INSERT TABLE, GRAPH, OR OTHER SUITABLE VISUALIZATION)</a:t>
            </a:r>
          </a:p>
          <a:p>
            <a:pPr eaLnBrk="0" hangingPunct="0">
              <a:lnSpc>
                <a:spcPct val="90000"/>
              </a:lnSpc>
              <a:spcBef>
                <a:spcPct val="40000"/>
              </a:spcBef>
            </a:pPr>
            <a:endParaRPr lang="en-US" sz="900" b="1" dirty="0">
              <a:solidFill>
                <a:srgbClr val="000000"/>
              </a:solidFill>
              <a:latin typeface="Tahoma" pitchFamily="34" charset="0"/>
              <a:cs typeface="Tahoma" pitchFamily="34" charset="0"/>
            </a:endParaRPr>
          </a:p>
        </p:txBody>
      </p:sp>
      <p:sp>
        <p:nvSpPr>
          <p:cNvPr id="14350" name="Rectangle 20"/>
          <p:cNvSpPr>
            <a:spLocks noChangeArrowheads="1"/>
          </p:cNvSpPr>
          <p:nvPr/>
        </p:nvSpPr>
        <p:spPr bwMode="auto">
          <a:xfrm>
            <a:off x="6924675" y="4188463"/>
            <a:ext cx="2027238" cy="707886"/>
          </a:xfrm>
          <a:prstGeom prst="rect">
            <a:avLst/>
          </a:prstGeom>
          <a:noFill/>
          <a:ln w="9525">
            <a:noFill/>
            <a:miter lim="800000"/>
            <a:headEnd/>
            <a:tailEnd/>
          </a:ln>
        </p:spPr>
        <p:txBody>
          <a:bodyPr rIns="45720">
            <a:spAutoFit/>
          </a:bodyPr>
          <a:lstStyle/>
          <a:p>
            <a:pPr lvl="0" eaLnBrk="0" hangingPunct="0">
              <a:lnSpc>
                <a:spcPct val="90000"/>
              </a:lnSpc>
              <a:spcBef>
                <a:spcPct val="40000"/>
              </a:spcBef>
            </a:pPr>
            <a:r>
              <a:rPr lang="en-US" sz="1000" b="1" i="1" dirty="0">
                <a:solidFill>
                  <a:srgbClr val="000000"/>
                </a:solidFill>
                <a:latin typeface="Tahoma" pitchFamily="34" charset="0"/>
                <a:cs typeface="Tahoma" pitchFamily="34" charset="0"/>
              </a:rPr>
              <a:t>What is potential capability of this technology </a:t>
            </a:r>
            <a:r>
              <a:rPr lang="en-US" sz="1000" b="1" i="1" dirty="0" smtClean="0">
                <a:solidFill>
                  <a:srgbClr val="000000"/>
                </a:solidFill>
                <a:latin typeface="Tahoma" pitchFamily="34" charset="0"/>
                <a:cs typeface="Tahoma" pitchFamily="34" charset="0"/>
              </a:rPr>
              <a:t>/goals? </a:t>
            </a:r>
          </a:p>
          <a:p>
            <a:pPr lvl="0" eaLnBrk="0" hangingPunct="0">
              <a:lnSpc>
                <a:spcPct val="90000"/>
              </a:lnSpc>
              <a:spcBef>
                <a:spcPct val="40000"/>
              </a:spcBef>
            </a:pPr>
            <a:r>
              <a:rPr lang="en-US" sz="1000" dirty="0" smtClean="0">
                <a:solidFill>
                  <a:srgbClr val="000000"/>
                </a:solidFill>
                <a:latin typeface="Tahoma" pitchFamily="34" charset="0"/>
                <a:cs typeface="Tahoma" pitchFamily="34" charset="0"/>
              </a:rPr>
              <a:t>(</a:t>
            </a:r>
            <a:r>
              <a:rPr lang="en-US" sz="1000" dirty="0">
                <a:solidFill>
                  <a:srgbClr val="000000"/>
                </a:solidFill>
                <a:latin typeface="Tahoma" pitchFamily="34" charset="0"/>
                <a:cs typeface="Tahoma" pitchFamily="34" charset="0"/>
              </a:rPr>
              <a:t>REPLACE </a:t>
            </a:r>
            <a:r>
              <a:rPr lang="en-US" sz="1000" dirty="0" smtClean="0">
                <a:solidFill>
                  <a:srgbClr val="000000"/>
                </a:solidFill>
                <a:latin typeface="Tahoma" pitchFamily="34" charset="0"/>
                <a:cs typeface="Tahoma" pitchFamily="34" charset="0"/>
              </a:rPr>
              <a:t>WITH DIAGRAM/ TEXT/THRESHOLD </a:t>
            </a:r>
            <a:r>
              <a:rPr lang="en-US" sz="1000" dirty="0">
                <a:solidFill>
                  <a:srgbClr val="000000"/>
                </a:solidFill>
                <a:latin typeface="Tahoma" pitchFamily="34" charset="0"/>
                <a:cs typeface="Tahoma" pitchFamily="34" charset="0"/>
              </a:rPr>
              <a:t>CRITERIA)</a:t>
            </a:r>
          </a:p>
        </p:txBody>
      </p:sp>
      <p:sp>
        <p:nvSpPr>
          <p:cNvPr id="3092" name="Rectangle 14"/>
          <p:cNvSpPr>
            <a:spLocks noChangeArrowheads="1"/>
          </p:cNvSpPr>
          <p:nvPr/>
        </p:nvSpPr>
        <p:spPr bwMode="auto">
          <a:xfrm>
            <a:off x="330200" y="1493855"/>
            <a:ext cx="2401888" cy="1181862"/>
          </a:xfrm>
          <a:prstGeom prst="rect">
            <a:avLst/>
          </a:prstGeom>
          <a:noFill/>
          <a:ln w="19050">
            <a:noFill/>
            <a:prstDash val="sysDot"/>
            <a:miter lim="800000"/>
            <a:headEnd/>
            <a:tailEnd/>
          </a:ln>
        </p:spPr>
        <p:txBody>
          <a:bodyPr lIns="0" tIns="0" rIns="0" bIns="0" anchor="b">
            <a:spAutoFit/>
          </a:bodyPr>
          <a:lstStyle/>
          <a:p>
            <a:pPr eaLnBrk="0" hangingPunct="0">
              <a:lnSpc>
                <a:spcPct val="90000"/>
              </a:lnSpc>
              <a:spcBef>
                <a:spcPct val="40000"/>
              </a:spcBef>
            </a:pPr>
            <a:r>
              <a:rPr lang="en-US" sz="1200" b="1" dirty="0" smtClean="0">
                <a:solidFill>
                  <a:srgbClr val="000000"/>
                </a:solidFill>
                <a:latin typeface="Tahoma" pitchFamily="34" charset="0"/>
                <a:cs typeface="Tahoma" pitchFamily="34" charset="0"/>
              </a:rPr>
              <a:t>Major headings= </a:t>
            </a:r>
            <a:r>
              <a:rPr lang="en-US" sz="1200" dirty="0" smtClean="0">
                <a:solidFill>
                  <a:srgbClr val="000000"/>
                </a:solidFill>
                <a:latin typeface="Tahoma" pitchFamily="34" charset="0"/>
                <a:cs typeface="Tahoma" pitchFamily="34" charset="0"/>
              </a:rPr>
              <a:t>12 point</a:t>
            </a:r>
            <a:r>
              <a:rPr lang="en-US" sz="1200" b="1" dirty="0" smtClean="0">
                <a:solidFill>
                  <a:srgbClr val="000000"/>
                </a:solidFill>
                <a:latin typeface="Tahoma" pitchFamily="34" charset="0"/>
                <a:cs typeface="Tahoma" pitchFamily="34" charset="0"/>
              </a:rPr>
              <a:t>, </a:t>
            </a:r>
            <a:r>
              <a:rPr lang="en-US" sz="1000" b="1" dirty="0" smtClean="0">
                <a:solidFill>
                  <a:srgbClr val="000000"/>
                </a:solidFill>
                <a:latin typeface="Tahoma" pitchFamily="34" charset="0"/>
                <a:cs typeface="Tahoma" pitchFamily="34" charset="0"/>
              </a:rPr>
              <a:t>Text </a:t>
            </a:r>
            <a:r>
              <a:rPr lang="en-US" sz="1000" dirty="0" smtClean="0">
                <a:solidFill>
                  <a:srgbClr val="000000"/>
                </a:solidFill>
                <a:latin typeface="Tahoma" pitchFamily="34" charset="0"/>
                <a:cs typeface="Tahoma" pitchFamily="34" charset="0"/>
              </a:rPr>
              <a:t>10 point font, use of Bold sparingly for emphasis</a:t>
            </a:r>
          </a:p>
          <a:p>
            <a:pPr eaLnBrk="0" hangingPunct="0">
              <a:lnSpc>
                <a:spcPct val="90000"/>
              </a:lnSpc>
              <a:spcBef>
                <a:spcPct val="40000"/>
              </a:spcBef>
            </a:pPr>
            <a:r>
              <a:rPr lang="en-US" sz="1000" b="1" i="1" dirty="0" smtClean="0">
                <a:solidFill>
                  <a:srgbClr val="000000"/>
                </a:solidFill>
                <a:latin typeface="Tahoma" pitchFamily="34" charset="0"/>
                <a:cs typeface="Tahoma" pitchFamily="34" charset="0"/>
              </a:rPr>
              <a:t>What is the state of the art and what are its limitations? </a:t>
            </a:r>
          </a:p>
          <a:p>
            <a:pPr eaLnBrk="0" hangingPunct="0">
              <a:lnSpc>
                <a:spcPct val="90000"/>
              </a:lnSpc>
              <a:spcBef>
                <a:spcPct val="40000"/>
              </a:spcBef>
            </a:pPr>
            <a:endParaRPr lang="en-US" sz="1000" b="1" dirty="0" smtClean="0">
              <a:solidFill>
                <a:srgbClr val="000000"/>
              </a:solidFill>
              <a:latin typeface="Tahoma" pitchFamily="34" charset="0"/>
              <a:cs typeface="Tahoma" pitchFamily="34" charset="0"/>
            </a:endParaRPr>
          </a:p>
          <a:p>
            <a:pPr eaLnBrk="0" hangingPunct="0">
              <a:lnSpc>
                <a:spcPct val="90000"/>
              </a:lnSpc>
              <a:spcBef>
                <a:spcPct val="40000"/>
              </a:spcBef>
            </a:pPr>
            <a:r>
              <a:rPr lang="en-US" sz="1000" dirty="0" smtClean="0">
                <a:solidFill>
                  <a:srgbClr val="000000"/>
                </a:solidFill>
                <a:latin typeface="Tahoma" pitchFamily="34" charset="0"/>
                <a:cs typeface="Tahoma" pitchFamily="34" charset="0"/>
              </a:rPr>
              <a:t>(INSERT DIAGRAM(S))</a:t>
            </a:r>
            <a:endParaRPr lang="en-US" sz="1000" dirty="0">
              <a:solidFill>
                <a:srgbClr val="000000"/>
              </a:solidFill>
              <a:latin typeface="Tahoma" pitchFamily="34" charset="0"/>
              <a:cs typeface="Tahoma" pitchFamily="34" charset="0"/>
            </a:endParaRPr>
          </a:p>
        </p:txBody>
      </p:sp>
      <p:sp>
        <p:nvSpPr>
          <p:cNvPr id="14353" name="Rectangle 14"/>
          <p:cNvSpPr>
            <a:spLocks noChangeArrowheads="1"/>
          </p:cNvSpPr>
          <p:nvPr/>
        </p:nvSpPr>
        <p:spPr bwMode="auto">
          <a:xfrm>
            <a:off x="365125" y="2733943"/>
            <a:ext cx="2235200" cy="661720"/>
          </a:xfrm>
          <a:prstGeom prst="rect">
            <a:avLst/>
          </a:prstGeom>
          <a:noFill/>
          <a:ln w="19050">
            <a:noFill/>
            <a:prstDash val="sysDot"/>
            <a:miter lim="800000"/>
            <a:headEnd/>
            <a:tailEnd/>
          </a:ln>
        </p:spPr>
        <p:txBody>
          <a:bodyPr lIns="0" tIns="0" rIns="0" bIns="0" anchor="b">
            <a:spAutoFit/>
          </a:bodyPr>
          <a:lstStyle/>
          <a:p>
            <a:pPr eaLnBrk="0" hangingPunct="0">
              <a:lnSpc>
                <a:spcPct val="90000"/>
              </a:lnSpc>
              <a:spcBef>
                <a:spcPct val="35000"/>
              </a:spcBef>
              <a:tabLst>
                <a:tab pos="58738" algn="l"/>
              </a:tabLst>
              <a:defRPr/>
            </a:pPr>
            <a:r>
              <a:rPr kumimoji="1" lang="en-US" sz="1000" b="1" i="1" dirty="0">
                <a:solidFill>
                  <a:srgbClr val="000000"/>
                </a:solidFill>
                <a:latin typeface="Tahoma" pitchFamily="34" charset="0"/>
                <a:cs typeface="Tahoma" pitchFamily="34" charset="0"/>
              </a:rPr>
              <a:t>Primary answer here. Add more text as necessary.</a:t>
            </a:r>
          </a:p>
          <a:p>
            <a:pPr marL="119063" indent="-119063" eaLnBrk="0" hangingPunct="0">
              <a:lnSpc>
                <a:spcPct val="90000"/>
              </a:lnSpc>
              <a:spcBef>
                <a:spcPct val="35000"/>
              </a:spcBef>
              <a:buClr>
                <a:srgbClr val="000066"/>
              </a:buClr>
              <a:defRPr/>
            </a:pPr>
            <a:r>
              <a:rPr kumimoji="1" lang="en-US" sz="1000" i="1" dirty="0">
                <a:solidFill>
                  <a:srgbClr val="000000"/>
                </a:solidFill>
                <a:latin typeface="Tahoma" pitchFamily="34" charset="0"/>
                <a:cs typeface="Tahoma" pitchFamily="34" charset="0"/>
              </a:rPr>
              <a:t>•	</a:t>
            </a:r>
            <a:r>
              <a:rPr kumimoji="1" lang="en-US" sz="1000" dirty="0">
                <a:solidFill>
                  <a:srgbClr val="000000"/>
                </a:solidFill>
                <a:latin typeface="Tahoma" pitchFamily="34" charset="0"/>
                <a:cs typeface="Tahoma" pitchFamily="34" charset="0"/>
              </a:rPr>
              <a:t>First bullet point. </a:t>
            </a:r>
          </a:p>
          <a:p>
            <a:pPr marL="119063" indent="-119063" eaLnBrk="0" hangingPunct="0">
              <a:lnSpc>
                <a:spcPct val="90000"/>
              </a:lnSpc>
              <a:spcBef>
                <a:spcPct val="35000"/>
              </a:spcBef>
              <a:buClr>
                <a:srgbClr val="000066"/>
              </a:buClr>
              <a:defRPr/>
            </a:pPr>
            <a:r>
              <a:rPr kumimoji="1" lang="en-US" sz="1000" dirty="0">
                <a:solidFill>
                  <a:srgbClr val="000000"/>
                </a:solidFill>
                <a:latin typeface="Tahoma" pitchFamily="34" charset="0"/>
                <a:cs typeface="Tahoma" pitchFamily="34" charset="0"/>
              </a:rPr>
              <a:t>•	Additional as necessary.</a:t>
            </a:r>
          </a:p>
        </p:txBody>
      </p:sp>
      <p:sp>
        <p:nvSpPr>
          <p:cNvPr id="14354" name="AutoShape 9"/>
          <p:cNvSpPr>
            <a:spLocks noChangeAspect="1" noChangeArrowheads="1"/>
          </p:cNvSpPr>
          <p:nvPr/>
        </p:nvSpPr>
        <p:spPr bwMode="auto">
          <a:xfrm rot="16200000">
            <a:off x="2495644" y="4110831"/>
            <a:ext cx="615950" cy="363538"/>
          </a:xfrm>
          <a:prstGeom prst="downArrow">
            <a:avLst>
              <a:gd name="adj1" fmla="val 53611"/>
              <a:gd name="adj2" fmla="val 53773"/>
            </a:avLst>
          </a:prstGeom>
          <a:solidFill>
            <a:srgbClr val="3366FF"/>
          </a:solidFill>
          <a:ln w="12700">
            <a:solidFill>
              <a:srgbClr val="4D4D4D"/>
            </a:solidFill>
            <a:miter lim="800000"/>
            <a:headEnd/>
            <a:tailEnd/>
          </a:ln>
        </p:spPr>
        <p:txBody>
          <a:bodyPr vert="eaVert" wrap="none" anchor="ctr"/>
          <a:lstStyle/>
          <a:p>
            <a:pPr algn="ctr"/>
            <a:endParaRPr lang="en-US" sz="700" b="1">
              <a:solidFill>
                <a:srgbClr val="952B1D"/>
              </a:solidFill>
              <a:latin typeface="Century Gothic" pitchFamily="34" charset="0"/>
            </a:endParaRPr>
          </a:p>
        </p:txBody>
      </p:sp>
      <p:sp>
        <p:nvSpPr>
          <p:cNvPr id="29" name="Rectangle 27"/>
          <p:cNvSpPr txBox="1">
            <a:spLocks noChangeArrowheads="1"/>
          </p:cNvSpPr>
          <p:nvPr/>
        </p:nvSpPr>
        <p:spPr bwMode="auto">
          <a:xfrm>
            <a:off x="2208811" y="593767"/>
            <a:ext cx="5260768" cy="487156"/>
          </a:xfrm>
          <a:prstGeom prst="rect">
            <a:avLst/>
          </a:prstGeom>
          <a:solidFill>
            <a:srgbClr val="3366FF"/>
          </a:solidFill>
          <a:ln w="9525">
            <a:noFill/>
            <a:miter lim="800000"/>
            <a:headEnd/>
            <a:tailEnd/>
          </a:ln>
        </p:spPr>
        <p:txBody>
          <a:bodyPr vert="horz" wrap="square" lIns="91440" tIns="45720" rIns="91440" bIns="45720" numCol="1" rtlCol="0" anchor="ctr" anchorCtr="0" compatLnSpc="1">
            <a:prstTxWarp prst="textNoShape">
              <a:avLst/>
            </a:prstTxWarp>
            <a:noAutofit/>
          </a:bodyPr>
          <a:lstStyle/>
          <a:p>
            <a:pPr marL="0" marR="0" lvl="0" indent="0" defTabSz="914400" rtl="0" eaLnBrk="1" fontAlgn="auto" latinLnBrk="0" hangingPunct="1">
              <a:lnSpc>
                <a:spcPct val="150000"/>
              </a:lnSpc>
              <a:spcBef>
                <a:spcPts val="0"/>
              </a:spcBef>
              <a:spcAft>
                <a:spcPts val="600"/>
              </a:spcAft>
              <a:buClrTx/>
              <a:buSzTx/>
              <a:buFontTx/>
              <a:buNone/>
              <a:tabLst/>
              <a:defRPr/>
            </a:pPr>
            <a:r>
              <a:rPr kumimoji="0" lang="en-US" sz="1600" b="1" i="0" u="none" strike="noStrike" kern="1200" cap="none" spc="0" normalizeH="0" baseline="0" noProof="0" dirty="0" smtClean="0">
                <a:ln>
                  <a:noFill/>
                </a:ln>
                <a:solidFill>
                  <a:schemeClr val="bg1"/>
                </a:solidFill>
                <a:effectLst/>
                <a:uLnTx/>
                <a:uFillTx/>
                <a:latin typeface="Palatino Linotype" pitchFamily="18" charset="0"/>
                <a:ea typeface="+mj-ea"/>
                <a:cs typeface="Tahoma" panose="020B0604030504040204" pitchFamily="34" charset="0"/>
              </a:rPr>
              <a:t>Group</a:t>
            </a:r>
            <a:r>
              <a:rPr kumimoji="0" lang="en-US" sz="1600" b="1" i="0" u="none" strike="noStrike" kern="1200" cap="none" spc="0" normalizeH="0" noProof="0" dirty="0" smtClean="0">
                <a:ln>
                  <a:noFill/>
                </a:ln>
                <a:solidFill>
                  <a:schemeClr val="bg1"/>
                </a:solidFill>
                <a:effectLst/>
                <a:uLnTx/>
                <a:uFillTx/>
                <a:latin typeface="Palatino Linotype" pitchFamily="18" charset="0"/>
                <a:ea typeface="+mj-ea"/>
                <a:cs typeface="Tahoma" panose="020B0604030504040204" pitchFamily="34" charset="0"/>
              </a:rPr>
              <a:t>          </a:t>
            </a:r>
            <a:r>
              <a:rPr kumimoji="0" lang="en-US" sz="1600" b="1" i="0" u="none" strike="noStrike" kern="1200" cap="none" spc="0" normalizeH="0" baseline="0" noProof="0" dirty="0" smtClean="0">
                <a:ln>
                  <a:noFill/>
                </a:ln>
                <a:solidFill>
                  <a:schemeClr val="bg1"/>
                </a:solidFill>
                <a:effectLst/>
                <a:uLnTx/>
                <a:uFillTx/>
                <a:latin typeface="Palatino Linotype" pitchFamily="18" charset="0"/>
                <a:ea typeface="+mj-ea"/>
                <a:cs typeface="Tahoma" panose="020B0604030504040204" pitchFamily="34" charset="0"/>
              </a:rPr>
              <a:t>Your</a:t>
            </a:r>
            <a:r>
              <a:rPr kumimoji="0" lang="en-US" sz="1600" b="1" i="0" u="none" strike="noStrike" kern="1200" cap="none" spc="0" normalizeH="0" noProof="0" dirty="0" smtClean="0">
                <a:ln>
                  <a:noFill/>
                </a:ln>
                <a:solidFill>
                  <a:schemeClr val="bg1"/>
                </a:solidFill>
                <a:effectLst/>
                <a:uLnTx/>
                <a:uFillTx/>
                <a:latin typeface="Palatino Linotype" pitchFamily="18" charset="0"/>
                <a:ea typeface="+mj-ea"/>
                <a:cs typeface="Tahoma" panose="020B0604030504040204" pitchFamily="34" charset="0"/>
              </a:rPr>
              <a:t> name      Your email address</a:t>
            </a:r>
            <a:endParaRPr kumimoji="0" lang="en-US" sz="1600" b="0" i="0" u="none" strike="noStrike" kern="1200" cap="none" spc="0" normalizeH="0" baseline="0" noProof="0" dirty="0" smtClean="0">
              <a:ln>
                <a:noFill/>
              </a:ln>
              <a:solidFill>
                <a:schemeClr val="bg1"/>
              </a:solidFill>
              <a:effectLst/>
              <a:uLnTx/>
              <a:uFillTx/>
              <a:latin typeface="Palatino Linotype" pitchFamily="18" charset="0"/>
              <a:ea typeface="+mj-ea"/>
              <a:cs typeface="Tahoma" panose="020B0604030504040204" pitchFamily="34" charset="0"/>
            </a:endParaRPr>
          </a:p>
        </p:txBody>
      </p:sp>
      <p:sp>
        <p:nvSpPr>
          <p:cNvPr id="14339" name="AutoShape 2"/>
          <p:cNvSpPr>
            <a:spLocks noChangeAspect="1" noChangeArrowheads="1"/>
          </p:cNvSpPr>
          <p:nvPr/>
        </p:nvSpPr>
        <p:spPr bwMode="auto">
          <a:xfrm>
            <a:off x="7599363" y="3877188"/>
            <a:ext cx="615950" cy="363537"/>
          </a:xfrm>
          <a:prstGeom prst="downArrow">
            <a:avLst>
              <a:gd name="adj1" fmla="val 53611"/>
              <a:gd name="adj2" fmla="val 53773"/>
            </a:avLst>
          </a:prstGeom>
          <a:solidFill>
            <a:srgbClr val="3366FF"/>
          </a:solidFill>
          <a:ln w="12700">
            <a:solidFill>
              <a:srgbClr val="808080"/>
            </a:solidFill>
            <a:miter lim="800000"/>
            <a:headEnd/>
            <a:tailEnd/>
          </a:ln>
        </p:spPr>
        <p:txBody>
          <a:bodyPr wrap="none" anchor="ctr"/>
          <a:lstStyle/>
          <a:p>
            <a:pPr algn="ctr"/>
            <a:endParaRPr lang="en-US" sz="700" b="1">
              <a:solidFill>
                <a:srgbClr val="952B1D"/>
              </a:solidFill>
              <a:latin typeface="Century Gothic" pitchFamily="34" charset="0"/>
            </a:endParaRPr>
          </a:p>
        </p:txBody>
      </p:sp>
      <p:sp>
        <p:nvSpPr>
          <p:cNvPr id="25" name="Rectangle 24"/>
          <p:cNvSpPr/>
          <p:nvPr/>
        </p:nvSpPr>
        <p:spPr>
          <a:xfrm>
            <a:off x="0" y="1228779"/>
            <a:ext cx="9144000" cy="91440"/>
          </a:xfrm>
          <a:prstGeom prst="rect">
            <a:avLst/>
          </a:prstGeom>
          <a:solidFill>
            <a:srgbClr val="A3E7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TIC Theme">
      <a:dk1>
        <a:sysClr val="windowText" lastClr="000000"/>
      </a:dk1>
      <a:lt1>
        <a:sysClr val="window" lastClr="FFFFFF"/>
      </a:lt1>
      <a:dk2>
        <a:srgbClr val="1F497D"/>
      </a:dk2>
      <a:lt2>
        <a:srgbClr val="EEECE1"/>
      </a:lt2>
      <a:accent1>
        <a:srgbClr val="A52121"/>
      </a:accent1>
      <a:accent2>
        <a:srgbClr val="BFBFBF"/>
      </a:accent2>
      <a:accent3>
        <a:srgbClr val="9BBB59"/>
      </a:accent3>
      <a:accent4>
        <a:srgbClr val="8064A2"/>
      </a:accent4>
      <a:accent5>
        <a:srgbClr val="19C2FF"/>
      </a:accent5>
      <a:accent6>
        <a:srgbClr val="F79646"/>
      </a:accent6>
      <a:hlink>
        <a:srgbClr val="FFFF00"/>
      </a:hlink>
      <a:folHlink>
        <a:srgbClr val="800080"/>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1670</TotalTime>
  <Words>389</Words>
  <Application>Microsoft Office PowerPoint</Application>
  <PresentationFormat>On-screen Show (4:3)</PresentationFormat>
  <Paragraphs>56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Title of project: Font 20 – 24 in size, kept to this single line</vt:lpstr>
    </vt:vector>
  </TitlesOfParts>
  <Company>USC Dornsife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Pentachart Template</dc:title>
  <dc:creator>Translational Imaging Center</dc:creator>
  <cp:lastModifiedBy>toyom@hotmail.com</cp:lastModifiedBy>
  <cp:revision>44</cp:revision>
  <dcterms:created xsi:type="dcterms:W3CDTF">2013-12-11T17:30:02Z</dcterms:created>
  <dcterms:modified xsi:type="dcterms:W3CDTF">2014-07-01T20:58:06Z</dcterms:modified>
</cp:coreProperties>
</file>